
<file path=[Content_Types].xml><?xml version="1.0" encoding="utf-8"?>
<Types xmlns="http://schemas.openxmlformats.org/package/2006/content-types">
  <Default Extension="jfif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D27432-A470-4F93-9F6E-0FFF7D5163AC}">
  <a:tblStyle styleId="{85D27432-A470-4F93-9F6E-0FFF7D5163A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3317" autoAdjust="0"/>
  </p:normalViewPr>
  <p:slideViewPr>
    <p:cSldViewPr snapToGrid="0">
      <p:cViewPr varScale="1">
        <p:scale>
          <a:sx n="46" d="100"/>
          <a:sy n="46" d="100"/>
        </p:scale>
        <p:origin x="2069" y="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f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大家好。我叫王耀彬，今天分享的论文为“为什么语言模型会产生幻觉”。在日常使用大模型的过程，幻觉是基本不可避免的，比如你上传了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CodeV1…VX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，或是一道全新的数学题目，由于注意力的缺失等原因，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LLM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很自信的给出看似合理但完全错误的回答，这就是模型幻觉。但这篇论文并没有止步于现象描述，而是从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统计学起源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和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评估机制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两个维度，给出了极其深刻的理论解释。这不仅关乎模型技术，更关乎我们如何定义“智能”的评价标准。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这种激励错位的后果是灾难性的，这张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校准曲线图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(Calibration Curve)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提供了确凿的证据。 左图是预训练模型，它的曲线几乎是完美的对角线，说明它非常诚实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——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只有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60%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把握时，它的准确率确实就是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60% 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 但经过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RLHF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后训练（右图），也就是为了刷榜而优化后，曲线变成了扭曲的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型 。模型变得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严重过度自信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，明明是瞎猜，却表现出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100%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的确信度。 这个对比揭示了一个残酷的真相：我们现在的“对齐”技术，实际上是在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破坏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模型的诚实性，只为了迎合那些设计有缺陷的排行榜 。</a:t>
            </a:r>
            <a:endParaRPr dirty="0"/>
          </a:p>
        </p:txBody>
      </p:sp>
      <p:sp>
        <p:nvSpPr>
          <p:cNvPr id="224" name="Google Shape;22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既然问题出在“考试标准”上，那么解决方案就不应只局限于修改模型，而必须修改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基准测试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(Benchmarks)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本身 。 论文提出了一种极具建设性的方案：引入“显式置信度目标” 。 比如，我们可以这样设计提示词：“只有当你确信度超过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90%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时才作答，因为错误会扣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9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分” 。 通过这种带有风险惩罚的机制，我们可以测试模型在不同风险偏好下的表现，迫使模型找回丢失的校准能力，从一个“盲目的猜测者”回归为一个“理性的决策者” </a:t>
            </a:r>
            <a:endParaRPr dirty="0"/>
          </a:p>
        </p:txBody>
      </p:sp>
      <p:sp>
        <p:nvSpPr>
          <p:cNvPr id="239" name="Google Shape;23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总而言之，这篇论文告诉我们，幻觉不仅是技术问题，更是一个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社会技术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(Socio-technical)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问题。要解决它，我们不仅要优化算法，更要重塑我们评估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AI </a:t>
            </a:r>
            <a:r>
              <a:rPr lang="zh-CN" altLang="en-US" sz="1100" b="0" i="0" u="none" strike="noStrike" cap="none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的“指挥棒”。 以上就是关于这篇论文的深度分享。谢谢大家</a:t>
            </a:r>
            <a:endParaRPr/>
          </a:p>
        </p:txBody>
      </p:sp>
      <p:sp>
        <p:nvSpPr>
          <p:cNvPr id="258" name="Google Shape;2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为了理解幻觉的本质，可以简单的类比。现在是高考数学考场，一个选择题五分，第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12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题不会做，你是会蒙一个，有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1/4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的几率“得五分，超越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5000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人”，还是选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，也就是说明“我不会”。显然每一个人类都应该选择蒙一个答案。现在的语言模型就像这个“面对难题的学生” 。它们并非天生爱撒谎，而是被我们在后训练阶段（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Post-training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）特意优化成了“优秀的应试者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(good test-takers)” 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。也就是说，当面临不确定性时，模型发现“猜测”的收益远高于“诚实”。这不再单纯是系统缺陷，而是一种被激励机制塑造出的投机策略。</a:t>
            </a:r>
            <a:endParaRPr dirty="0"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在深入理论之前，我们需要先界定清楚，我们谈论的“幻觉”到底是什么？论文将其精准地拆解为三类。 首先是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任意事实幻觉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(Arbitrary Facts)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，比如某个普通人的生日，这类数据在训练集中极度稀疏 。 其次是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可验证事实幻觉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(Verifiable Facts)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，这更加危险，模型不是回答“不知道”，而是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自信地捏造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那些完全可以公开验证的错误信息 。 最后是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内在幻觉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(Intrinsic Hallucinations)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，这是最反直觉的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——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即便所有答案都在提示词里，模型的推理逻辑依然会崩塌，输出与输入自相矛盾的结果 。</a:t>
            </a:r>
            <a:endParaRPr dirty="0"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让我们用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SOTA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模型的真实表现来验证这三类幻觉。 看这个例子，当被问及作者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Adam Kalai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的生日时，即便提示词明确要求“不知道就不回答”，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DeepSeek-V3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还是在三次尝试中编造了三个完全不同的日期 。这说明模型根本无法承认其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认知不确定性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。 </a:t>
            </a:r>
            <a:endParaRPr lang="en-US" altLang="zh-C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再看下面的计数逻辑题：“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DEEPSEEK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中有几个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？”答案显然是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个。但基础模型却自信地回答“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个”或“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3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个” 。这就是典型的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内在幻觉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，模型甚至无法正确处理摆在眼前的显式信息 。这也暗示了幻觉问题无法仅靠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RAG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或清洗数据来解决，它触及了模型表征的底层缺陷。</a:t>
            </a:r>
            <a:endParaRPr dirty="0"/>
          </a:p>
        </p:txBody>
      </p:sp>
      <p:sp>
        <p:nvSpPr>
          <p:cNvPr id="126" name="Google Shape;1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那么，幻觉的数学根源在哪里？论文做出了一个极其漂亮的理论归约。 作者指出，我们一直把幻觉看作一个模糊的“生成问题”，但实际上，它在计算复杂度上等价于一个“二元分类问题” 。他们将其命名为“是否有效”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(Is-It-Valid, IIV)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归约 。 简单来说，如果一个模型无法准确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分类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（区分）什么是真理、什么是谬误，那么它就绝无可能稳定地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生成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真理 。通过这个数学转换，我们可以量化幻觉产生的概率下界了。</a:t>
            </a:r>
            <a:endParaRPr dirty="0"/>
          </a:p>
        </p:txBody>
      </p:sp>
      <p:sp>
        <p:nvSpPr>
          <p:cNvPr id="145" name="Google Shape;14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在这个理论框架下，论文揭示了导致幻觉的两大核心统计驱动力。 </a:t>
            </a:r>
            <a:endParaRPr lang="en-US" altLang="zh-C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第一是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任意事实与认知不确定性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。对于那些没有简洁规律可循的数据（比如随机的电话号码），模型无法压缩记忆，只能死记硬背，这就导致了极高的遗忘和错误率 。 </a:t>
            </a:r>
            <a:endParaRPr lang="en-US" altLang="zh-C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第二是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差模型与表征局限性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。这就解释了刚才那个数不清“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D”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的案例。为什么模型会数错？因为在现代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Tokenizer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眼里，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"DEEPSEEK"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被切分成了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"D", "EEP", "SEEK"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等词元 。模型是在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词元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(Token)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层面思考，它在概念上就是“失明”的，根本看不见单个字符。这种表征层的缺陷，注定了这类幻觉的必然发生。</a:t>
            </a:r>
            <a:endParaRPr dirty="0"/>
          </a:p>
        </p:txBody>
      </p:sp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基于上述理论，论文提出了一个令人震惊的量化预测，也就是屏幕上这个巨大的 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20%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。作者引入了“单一出现率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(Singleton Rate)”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的概念，即训练数据中只出现过一次的事实比例 。数学推导证明：如果你的训练语料中有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20%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的知识点是孤立出现的，那么你的基础模型在这些知识点上的幻觉率下界至少也是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20%*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 这是一个物理定律般的限制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——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只要长尾知识存在，预训练模型就注定会产生幻觉，这是统计规律决定的，无法通过简单的“做大模型”来消除。</a:t>
            </a:r>
            <a:endParaRPr dirty="0"/>
          </a:p>
        </p:txBody>
      </p:sp>
      <p:sp>
        <p:nvSpPr>
          <p:cNvPr id="167" name="Google Shape;16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如果说预训练的统计压力是幻觉的“起因”，那么后训练阶段的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激励错位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就是幻觉顽固存在的“推手”。 请看这两个模型的博弈：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模型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是个诚实的好孩子，遇到不确定就说“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IDK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（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 Don’t know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）”，结果它在考试中得 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0 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分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，因为它放弃了答题 。 而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模型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是个投机者，它总是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猜测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最可能的答案。因为总有猜对的概率，它的期望得分永远 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大于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。 在当前的评价体系下，模型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 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永远会赢过模型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。这种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二元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0-1 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评分机制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，实质上是在惩罚诚实，奖励投机 。</a:t>
            </a:r>
            <a:endParaRPr dirty="0"/>
          </a:p>
        </p:txBody>
      </p:sp>
      <p:sp>
        <p:nvSpPr>
          <p:cNvPr id="177" name="Google Shape;17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这并非空穴来风，让我们看看统治业界的这些主流基准测试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——GPQA, MMLU, SWE-bench 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 请注意表格中最右侧这一栏：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IDK 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得分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(IDK credit)”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。全是 </a:t>
            </a:r>
            <a:r>
              <a:rPr lang="zh-CN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无 </a:t>
            </a:r>
            <a:r>
              <a:rPr lang="en-US" altLang="zh-C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(None)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。 这就意味着，目前定义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SOTA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（最先进水平）的所有权威考试，都在通过严格的二元评分，逼迫模型去“猜”答案。只要敢说“不知道”，就立刻出局。这在客观上通过 </a:t>
            </a:r>
            <a:r>
              <a:rPr lang="en-US" altLang="zh-C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RLHF</a:t>
            </a:r>
            <a:r>
              <a:rPr lang="zh-CN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（强化学习），将模型训练成了过度自信的骗子 </a:t>
            </a:r>
            <a:endParaRPr dirty="0"/>
          </a:p>
        </p:txBody>
      </p:sp>
      <p:sp>
        <p:nvSpPr>
          <p:cNvPr id="195" name="Google Shape;1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fi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664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571500" y="986879"/>
            <a:ext cx="11049000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555555"/>
                </a:solidFill>
                <a:latin typeface="Noto Sans SC"/>
                <a:ea typeface="Noto Sans SC"/>
                <a:cs typeface="Noto Sans SC"/>
                <a:sym typeface="Noto Sans SC"/>
              </a:rPr>
              <a:t>Research Presentation</a:t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571500" y="1348829"/>
            <a:ext cx="11049000" cy="19050"/>
          </a:xfrm>
          <a:prstGeom prst="rect">
            <a:avLst/>
          </a:prstGeom>
          <a:solidFill>
            <a:srgbClr val="7F1D1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295275" y="1653629"/>
            <a:ext cx="11601450" cy="1462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Why Language Models</a:t>
            </a:r>
            <a:b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i="0" u="none" strike="noStrike" cap="none" dirty="0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 Hallucinate</a:t>
            </a:r>
            <a:endParaRPr dirty="0"/>
          </a:p>
        </p:txBody>
      </p:sp>
      <p:sp>
        <p:nvSpPr>
          <p:cNvPr id="88" name="Google Shape;88;p13"/>
          <p:cNvSpPr txBox="1"/>
          <p:nvPr/>
        </p:nvSpPr>
        <p:spPr>
          <a:xfrm>
            <a:off x="571500" y="3402359"/>
            <a:ext cx="110490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1" u="none" strike="noStrike" cap="none" dirty="0" err="1">
                <a:solidFill>
                  <a:srgbClr val="4B5563"/>
                </a:solidFill>
                <a:latin typeface="Noto Sans SC"/>
                <a:ea typeface="Noto Sans SC"/>
                <a:cs typeface="Noto Sans SC"/>
                <a:sym typeface="Noto Sans SC"/>
              </a:rPr>
              <a:t>为什么语言模型会产生幻觉</a:t>
            </a:r>
            <a:endParaRPr dirty="0"/>
          </a:p>
        </p:txBody>
      </p:sp>
      <p:sp>
        <p:nvSpPr>
          <p:cNvPr id="89" name="Google Shape;89;p13"/>
          <p:cNvSpPr txBox="1"/>
          <p:nvPr/>
        </p:nvSpPr>
        <p:spPr>
          <a:xfrm>
            <a:off x="571500" y="4185875"/>
            <a:ext cx="11049000" cy="36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1A1A1A"/>
                </a:solidFill>
                <a:latin typeface="Noto Sans SC"/>
                <a:ea typeface="Noto Sans SC"/>
                <a:cs typeface="Noto Sans SC"/>
                <a:sym typeface="Noto Sans SC"/>
              </a:rPr>
              <a:t>Adam Tauman Kalai &amp; Ofir Nachum</a:t>
            </a:r>
            <a:endParaRPr dirty="0"/>
          </a:p>
        </p:txBody>
      </p:sp>
      <p:sp>
        <p:nvSpPr>
          <p:cNvPr id="90" name="Google Shape;90;p13"/>
          <p:cNvSpPr txBox="1"/>
          <p:nvPr/>
        </p:nvSpPr>
        <p:spPr>
          <a:xfrm>
            <a:off x="571500" y="4551545"/>
            <a:ext cx="11049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rgbClr val="666666"/>
                </a:solidFill>
                <a:latin typeface="Noto Sans SC"/>
                <a:ea typeface="Noto Sans SC"/>
                <a:cs typeface="Noto Sans SC"/>
                <a:sym typeface="Noto Sans SC"/>
              </a:rPr>
              <a:t>OpenAI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0792C5E-7674-4741-32EA-B71CEF2D6102}"/>
              </a:ext>
            </a:extLst>
          </p:cNvPr>
          <p:cNvSpPr txBox="1"/>
          <p:nvPr/>
        </p:nvSpPr>
        <p:spPr>
          <a:xfrm>
            <a:off x="9309246" y="5806589"/>
            <a:ext cx="2194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宋体" panose="02010600030101010101" pitchFamily="2" charset="-122"/>
                <a:ea typeface="宋体" panose="02010600030101010101" pitchFamily="2" charset="-122"/>
              </a:rPr>
              <a:t>王耀彬 智能专研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25</a:t>
            </a:r>
            <a:endParaRPr lang="zh-CN" altLang="en-US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34CD2A-3889-0E10-856F-06FD1D469F3A}"/>
              </a:ext>
            </a:extLst>
          </p:cNvPr>
          <p:cNvSpPr txBox="1"/>
          <p:nvPr/>
        </p:nvSpPr>
        <p:spPr>
          <a:xfrm>
            <a:off x="7319183" y="5063651"/>
            <a:ext cx="45775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</a:rPr>
              <a:t>Kalai A T, Nachum O, Vempala S </a:t>
            </a:r>
            <a:r>
              <a:rPr lang="en-US" altLang="zh-CN" sz="1100" dirty="0" err="1"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</a:rPr>
              <a:t>S</a:t>
            </a:r>
            <a:r>
              <a:rPr lang="en-US" altLang="zh-CN" sz="1100" dirty="0"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</a:rPr>
              <a:t>, et al. Why language models hallucinate[J]. </a:t>
            </a:r>
            <a:r>
              <a:rPr lang="en-US" altLang="zh-CN" sz="1100" dirty="0" err="1"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</a:rPr>
              <a:t>arXiv</a:t>
            </a:r>
            <a:r>
              <a:rPr lang="en-US" altLang="zh-CN" sz="1100" dirty="0"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</a:rPr>
              <a:t> preprint arXiv:2509.04664, 2025</a:t>
            </a:r>
            <a:endParaRPr lang="zh-CN" altLang="en-US" sz="1100" dirty="0">
              <a:latin typeface="JetBrains Mono Light" panose="02000009000000000000" pitchFamily="49" charset="0"/>
              <a:cs typeface="JetBrains Mono Light" panose="02000009000000000000" pitchFamily="49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2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2"/>
          <p:cNvSpPr txBox="1"/>
          <p:nvPr/>
        </p:nvSpPr>
        <p:spPr>
          <a:xfrm>
            <a:off x="571500" y="2640359"/>
            <a:ext cx="5550693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从预训练到RLHF</a:t>
            </a:r>
            <a:endParaRPr/>
          </a:p>
        </p:txBody>
      </p:sp>
      <p:sp>
        <p:nvSpPr>
          <p:cNvPr id="229" name="Google Shape;229;p22"/>
          <p:cNvSpPr txBox="1"/>
          <p:nvPr/>
        </p:nvSpPr>
        <p:spPr>
          <a:xfrm>
            <a:off x="571500" y="4678709"/>
            <a:ext cx="5286375" cy="548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为了在MMLU等基准上获得高分，RLHF迫使模型在不确定时也表现得自信。</a:t>
            </a:r>
            <a:endParaRPr/>
          </a:p>
        </p:txBody>
      </p:sp>
      <p:sp>
        <p:nvSpPr>
          <p:cNvPr id="232" name="Google Shape;232;p22"/>
          <p:cNvSpPr txBox="1"/>
          <p:nvPr/>
        </p:nvSpPr>
        <p:spPr>
          <a:xfrm>
            <a:off x="761999" y="3135659"/>
            <a:ext cx="5095875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6675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00" b="1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·</a:t>
            </a:r>
            <a:r>
              <a:rPr lang="en-US" sz="1500" b="1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左图</a:t>
            </a:r>
            <a:r>
              <a:rPr lang="en-US" sz="1500" b="1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(Pre-train):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极好的校准性。预测概率与真实概率</a:t>
            </a:r>
            <a:r>
              <a:rPr lang="zh-CN" altLang="en-US" sz="1500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几</a:t>
            </a:r>
            <a:endParaRPr lang="en-US" altLang="zh-CN" sz="1500" dirty="0">
              <a:solidFill>
                <a:srgbClr val="374151"/>
              </a:solidFill>
              <a:latin typeface="Noto Sans SC"/>
              <a:ea typeface="Noto Sans SC"/>
              <a:cs typeface="Noto Sans SC"/>
              <a:sym typeface="Noto Sans SC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   </a:t>
            </a:r>
            <a:r>
              <a:rPr lang="zh-CN" alt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乎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完美贴合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。</a:t>
            </a:r>
            <a:endParaRPr dirty="0"/>
          </a:p>
        </p:txBody>
      </p:sp>
      <p:sp>
        <p:nvSpPr>
          <p:cNvPr id="234" name="Google Shape;234;p22"/>
          <p:cNvSpPr txBox="1"/>
          <p:nvPr/>
        </p:nvSpPr>
        <p:spPr>
          <a:xfrm>
            <a:off x="762000" y="3878609"/>
            <a:ext cx="50958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6675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00" b="1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·</a:t>
            </a:r>
            <a:r>
              <a:rPr lang="en-US" sz="1500" b="1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右图</a:t>
            </a:r>
            <a:r>
              <a:rPr lang="en-US" sz="1500" b="1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(Post-train):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糟糕的校准性，严重过度自信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</a:t>
            </a:r>
            <a:r>
              <a:rPr lang="zh-CN" altLang="en-US" sz="1500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。</a:t>
            </a:r>
            <a:endParaRPr dirty="0"/>
          </a:p>
        </p:txBody>
      </p:sp>
      <p:sp>
        <p:nvSpPr>
          <p:cNvPr id="235" name="Google Shape;235;p22"/>
          <p:cNvSpPr txBox="1"/>
          <p:nvPr/>
        </p:nvSpPr>
        <p:spPr>
          <a:xfrm>
            <a:off x="571500" y="628650"/>
            <a:ext cx="11601450" cy="54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证据二：模型校准的恶化</a:t>
            </a:r>
            <a:endParaRPr/>
          </a:p>
        </p:txBody>
      </p:sp>
      <p:sp>
        <p:nvSpPr>
          <p:cNvPr id="236" name="Google Shape;236;p22"/>
          <p:cNvSpPr/>
          <p:nvPr/>
        </p:nvSpPr>
        <p:spPr>
          <a:xfrm>
            <a:off x="571500" y="1304925"/>
            <a:ext cx="11049000" cy="9525"/>
          </a:xfrm>
          <a:prstGeom prst="rect">
            <a:avLst/>
          </a:prstGeom>
          <a:solidFill>
            <a:srgbClr val="D1D5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62E8E9D-807F-5D54-B504-08BA10D30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64494"/>
            <a:ext cx="6000751" cy="327313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524125"/>
            <a:ext cx="3524250" cy="293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33875" y="2524125"/>
            <a:ext cx="3524250" cy="293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3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96250" y="2524125"/>
            <a:ext cx="3524250" cy="2933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3"/>
          <p:cNvSpPr txBox="1"/>
          <p:nvPr/>
        </p:nvSpPr>
        <p:spPr>
          <a:xfrm>
            <a:off x="1493520" y="3467100"/>
            <a:ext cx="1680210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修改主流基准</a:t>
            </a:r>
            <a:endParaRPr/>
          </a:p>
        </p:txBody>
      </p:sp>
      <p:sp>
        <p:nvSpPr>
          <p:cNvPr id="246" name="Google Shape;246;p23"/>
          <p:cNvSpPr txBox="1"/>
          <p:nvPr/>
        </p:nvSpPr>
        <p:spPr>
          <a:xfrm>
            <a:off x="866775" y="4133850"/>
            <a:ext cx="29337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仅仅创建新的、小众的"幻觉评估"是无效的。必须修改定义 SOTA 的主流评估标准。</a:t>
            </a:r>
            <a:endParaRPr/>
          </a:p>
        </p:txBody>
      </p:sp>
      <p:sp>
        <p:nvSpPr>
          <p:cNvPr id="247" name="Google Shape;247;p23"/>
          <p:cNvSpPr txBox="1"/>
          <p:nvPr/>
        </p:nvSpPr>
        <p:spPr>
          <a:xfrm>
            <a:off x="5115877" y="3467100"/>
            <a:ext cx="1960245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显式置信度目标</a:t>
            </a:r>
            <a:endParaRPr/>
          </a:p>
        </p:txBody>
      </p:sp>
      <p:sp>
        <p:nvSpPr>
          <p:cNvPr id="248" name="Google Shape;248;p23"/>
          <p:cNvSpPr txBox="1"/>
          <p:nvPr/>
        </p:nvSpPr>
        <p:spPr>
          <a:xfrm>
            <a:off x="4629150" y="4133850"/>
            <a:ext cx="2933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示例提示: "只有在 &gt;90% 确信时才回答，错误将扣 9 分。"</a:t>
            </a:r>
            <a:endParaRPr/>
          </a:p>
        </p:txBody>
      </p:sp>
      <p:sp>
        <p:nvSpPr>
          <p:cNvPr id="249" name="Google Shape;249;p23"/>
          <p:cNvSpPr txBox="1"/>
          <p:nvPr/>
        </p:nvSpPr>
        <p:spPr>
          <a:xfrm>
            <a:off x="8878252" y="3467100"/>
            <a:ext cx="1960245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不同的风险偏好</a:t>
            </a:r>
            <a:endParaRPr/>
          </a:p>
        </p:txBody>
      </p:sp>
      <p:sp>
        <p:nvSpPr>
          <p:cNvPr id="250" name="Google Shape;250;p23"/>
          <p:cNvSpPr txBox="1"/>
          <p:nvPr/>
        </p:nvSpPr>
        <p:spPr>
          <a:xfrm>
            <a:off x="8391525" y="4133850"/>
            <a:ext cx="29337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测试模型在不同置信度阈值 (t=0.5, 0.9) 下的表现，恢复模型的校准能力。</a:t>
            </a:r>
            <a:endParaRPr/>
          </a:p>
        </p:txBody>
      </p:sp>
      <p:pic>
        <p:nvPicPr>
          <p:cNvPr id="251" name="Google Shape;251;p23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185392" y="2876550"/>
            <a:ext cx="29646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3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947767" y="2876550"/>
            <a:ext cx="29646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3" descr="image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710142" y="2876550"/>
            <a:ext cx="29646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3"/>
          <p:cNvSpPr txBox="1"/>
          <p:nvPr/>
        </p:nvSpPr>
        <p:spPr>
          <a:xfrm>
            <a:off x="571500" y="628650"/>
            <a:ext cx="11601450" cy="54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缓解措施：显式置信度目标</a:t>
            </a: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571500" y="1304925"/>
            <a:ext cx="11049000" cy="9525"/>
          </a:xfrm>
          <a:prstGeom prst="rect">
            <a:avLst/>
          </a:prstGeom>
          <a:solidFill>
            <a:srgbClr val="D1D5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24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4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106959"/>
            <a:ext cx="11049000" cy="270123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4"/>
          <p:cNvSpPr txBox="1"/>
          <p:nvPr/>
        </p:nvSpPr>
        <p:spPr>
          <a:xfrm>
            <a:off x="295275" y="2106959"/>
            <a:ext cx="1160145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Q &amp; A</a:t>
            </a:r>
            <a:endParaRPr/>
          </a:p>
        </p:txBody>
      </p:sp>
      <p:sp>
        <p:nvSpPr>
          <p:cNvPr id="263" name="Google Shape;263;p24"/>
          <p:cNvSpPr txBox="1"/>
          <p:nvPr/>
        </p:nvSpPr>
        <p:spPr>
          <a:xfrm>
            <a:off x="571500" y="3211859"/>
            <a:ext cx="11049000" cy="426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1" u="none" strike="noStrike" cap="non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感谢聆听</a:t>
            </a:r>
            <a:endParaRPr/>
          </a:p>
        </p:txBody>
      </p:sp>
      <p:sp>
        <p:nvSpPr>
          <p:cNvPr id="264" name="Google Shape;264;p24"/>
          <p:cNvSpPr txBox="1"/>
          <p:nvPr/>
        </p:nvSpPr>
        <p:spPr>
          <a:xfrm>
            <a:off x="571500" y="4419600"/>
            <a:ext cx="1104900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 dirty="0" err="1">
                <a:solidFill>
                  <a:srgbClr val="666666"/>
                </a:solidFill>
                <a:latin typeface="Noto Sans SC"/>
                <a:ea typeface="Noto Sans SC"/>
                <a:cs typeface="JetBrains Mono Light" panose="02000009000000000000" pitchFamily="49" charset="0"/>
                <a:sym typeface="Noto Sans SC"/>
              </a:rPr>
              <a:t>参考论文</a:t>
            </a:r>
            <a:r>
              <a:rPr lang="en-US" sz="1350" dirty="0">
                <a:solidFill>
                  <a:srgbClr val="666666"/>
                </a:solidFill>
                <a:latin typeface="Noto Sans SC"/>
                <a:ea typeface="Noto Sans SC"/>
                <a:cs typeface="JetBrains Mono Light" panose="02000009000000000000" pitchFamily="49" charset="0"/>
                <a:sym typeface="Noto Sans SC"/>
              </a:rPr>
              <a:t>:</a:t>
            </a:r>
            <a:r>
              <a:rPr lang="en-US" sz="1350" b="0" i="0" u="none" strike="noStrike" cap="none" dirty="0">
                <a:solidFill>
                  <a:srgbClr val="666666"/>
                </a:solidFill>
                <a:latin typeface="Noto Sans SC"/>
                <a:ea typeface="Noto Sans SC"/>
                <a:cs typeface="JetBrains Mono Light" panose="02000009000000000000" pitchFamily="49" charset="0"/>
                <a:sym typeface="Noto Sans SC"/>
              </a:rPr>
              <a:t>  </a:t>
            </a:r>
            <a:r>
              <a:rPr lang="en-US" sz="1350" b="0" i="0" u="none" strike="noStrike" cap="none" dirty="0">
                <a:solidFill>
                  <a:srgbClr val="666666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Noto Sans SC"/>
              </a:rPr>
              <a:t>Why Language Models Hallucinate (2025)</a:t>
            </a:r>
            <a:endParaRPr dirty="0">
              <a:latin typeface="JetBrains Mono Light" panose="02000009000000000000" pitchFamily="49" charset="0"/>
              <a:ea typeface="JetBrains Mono Light" panose="02000009000000000000" pitchFamily="49" charset="0"/>
              <a:cs typeface="JetBrains Mono Light" panose="02000009000000000000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84;p13" descr="image.png">
            <a:extLst>
              <a:ext uri="{FF2B5EF4-FFF2-40B4-BE49-F238E27FC236}">
                <a16:creationId xmlns:a16="http://schemas.microsoft.com/office/drawing/2014/main" id="{4C5EB5E0-2F81-1251-A126-CC235FA6C8F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762000" y="1743075"/>
            <a:ext cx="480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 err="1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引言：揭秘幻觉</a:t>
            </a:r>
            <a:endParaRPr dirty="0"/>
          </a:p>
        </p:txBody>
      </p:sp>
      <p:sp>
        <p:nvSpPr>
          <p:cNvPr id="98" name="Google Shape;98;p14"/>
          <p:cNvSpPr txBox="1"/>
          <p:nvPr/>
        </p:nvSpPr>
        <p:spPr>
          <a:xfrm>
            <a:off x="952500" y="2238375"/>
            <a:ext cx="43815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1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"</a:t>
            </a:r>
            <a:r>
              <a:rPr lang="en-US" sz="1500" b="0" i="1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就像面临难题的学生一样</a:t>
            </a:r>
            <a:r>
              <a:rPr lang="en-US" sz="1500" b="0" i="1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..."</a:t>
            </a:r>
            <a:endParaRPr dirty="0"/>
          </a:p>
        </p:txBody>
      </p:sp>
      <p:sp>
        <p:nvSpPr>
          <p:cNvPr id="99" name="Google Shape;99;p14"/>
          <p:cNvSpPr/>
          <p:nvPr/>
        </p:nvSpPr>
        <p:spPr>
          <a:xfrm>
            <a:off x="762000" y="2238375"/>
            <a:ext cx="38100" cy="304800"/>
          </a:xfrm>
          <a:prstGeom prst="rect">
            <a:avLst/>
          </a:prstGeom>
          <a:solidFill>
            <a:srgbClr val="7F1D1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761999" y="2924175"/>
            <a:ext cx="4800599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JetBrains Mono" panose="02000009000000000000" pitchFamily="49" charset="0"/>
                <a:sym typeface="Noto Sans SC"/>
              </a:rPr>
              <a:t>大型语言模型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Noto Sans SC"/>
              </a:rPr>
              <a:t>(</a:t>
            </a:r>
            <a:r>
              <a:rPr lang="en-US" sz="1500" b="0" u="none" strike="noStrike" cap="none" dirty="0">
                <a:solidFill>
                  <a:srgbClr val="374151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Noto Sans SC"/>
              </a:rPr>
              <a:t>LLM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Noto Sans SC"/>
              </a:rPr>
              <a:t>)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JetBrains Mono" panose="02000009000000000000" pitchFamily="49" charset="0"/>
                <a:sym typeface="Noto Sans SC"/>
              </a:rPr>
              <a:t>在不确定时往往选择猜测，而不是承认"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JetBrains Mono" panose="02000009000000000000" pitchFamily="49" charset="0"/>
                <a:sym typeface="Noto Sans SC"/>
              </a:rPr>
              <a:t>我不知道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JetBrains Mono" panose="02000009000000000000" pitchFamily="49" charset="0"/>
                <a:sym typeface="Noto Sans SC"/>
              </a:rPr>
              <a:t>"。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JetBrains Mono" panose="02000009000000000000" pitchFamily="49" charset="0"/>
                <a:sym typeface="Noto Sans SC"/>
              </a:rPr>
              <a:t>这种行为并非系统缺陷，而是被设计出的策略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JetBrains Mono" panose="02000009000000000000" pitchFamily="49" charset="0"/>
                <a:sym typeface="Noto Sans SC"/>
              </a:rPr>
              <a:t>。</a:t>
            </a:r>
            <a:endParaRPr dirty="0"/>
          </a:p>
        </p:txBody>
      </p:sp>
      <p:sp>
        <p:nvSpPr>
          <p:cNvPr id="101" name="Google Shape;101;p14"/>
          <p:cNvSpPr txBox="1"/>
          <p:nvPr/>
        </p:nvSpPr>
        <p:spPr>
          <a:xfrm>
            <a:off x="762000" y="4143375"/>
            <a:ext cx="480060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模型在后训练阶段被优化为“优秀的应试者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Noto Sans SC"/>
              </a:rPr>
              <a:t>(</a:t>
            </a:r>
            <a:r>
              <a:rPr lang="en-US" sz="1500" b="0" u="none" strike="noStrike" cap="none" dirty="0">
                <a:solidFill>
                  <a:srgbClr val="374151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Noto Sans SC"/>
              </a:rPr>
              <a:t>good test-takers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Noto Sans SC"/>
              </a:rPr>
              <a:t>)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”，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而当前的</a:t>
            </a:r>
            <a:r>
              <a:rPr lang="zh-CN" alt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“考试风格”</a:t>
            </a:r>
            <a:r>
              <a:rPr lang="en-US" altLang="zh-CN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(</a:t>
            </a:r>
            <a:r>
              <a:rPr lang="zh-CN" alt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评估基准</a:t>
            </a:r>
            <a:r>
              <a:rPr lang="en-US" altLang="zh-CN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)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恰恰激励了这种投机行为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。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B6A5C5D-F774-171E-DC4D-78B218BD1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7634" y="141403"/>
            <a:ext cx="10287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5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1500" y="2168872"/>
            <a:ext cx="3524250" cy="3644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33875" y="2168872"/>
            <a:ext cx="3524250" cy="3644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96250" y="2168872"/>
            <a:ext cx="3524250" cy="364420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/>
          <p:nvPr/>
        </p:nvSpPr>
        <p:spPr>
          <a:xfrm>
            <a:off x="1493520" y="3111847"/>
            <a:ext cx="1680210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任意事实幻觉</a:t>
            </a: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1426560" y="3914158"/>
            <a:ext cx="1818487" cy="295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(Extrinsic Arbitrary)</a:t>
            </a:r>
            <a:endParaRPr dirty="0"/>
          </a:p>
        </p:txBody>
      </p:sp>
      <p:sp>
        <p:nvSpPr>
          <p:cNvPr id="113" name="Google Shape;113;p15"/>
          <p:cNvSpPr txBox="1"/>
          <p:nvPr/>
        </p:nvSpPr>
        <p:spPr>
          <a:xfrm>
            <a:off x="866775" y="4489102"/>
            <a:ext cx="293370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涉及训练数据中极其稀疏的特定事实。例如：Adam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Tauman Kalai 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的生日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。</a:t>
            </a:r>
            <a:endParaRPr dirty="0"/>
          </a:p>
        </p:txBody>
      </p:sp>
      <p:sp>
        <p:nvSpPr>
          <p:cNvPr id="114" name="Google Shape;114;p15"/>
          <p:cNvSpPr txBox="1"/>
          <p:nvPr/>
        </p:nvSpPr>
        <p:spPr>
          <a:xfrm>
            <a:off x="5115877" y="3111847"/>
            <a:ext cx="1960245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可验证事实幻觉</a:t>
            </a:r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5211023" y="3938492"/>
            <a:ext cx="1769951" cy="295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(Extrinsic Verifiable)</a:t>
            </a:r>
            <a:endParaRPr dirty="0"/>
          </a:p>
        </p:txBody>
      </p:sp>
      <p:sp>
        <p:nvSpPr>
          <p:cNvPr id="116" name="Google Shape;116;p15"/>
          <p:cNvSpPr txBox="1"/>
          <p:nvPr/>
        </p:nvSpPr>
        <p:spPr>
          <a:xfrm>
            <a:off x="4629150" y="4489102"/>
            <a:ext cx="29337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自信地捏造可公开验证的知识。不是"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不知道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"，</a:t>
            </a: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而是"自信地胡说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"。</a:t>
            </a:r>
            <a:endParaRPr dirty="0"/>
          </a:p>
        </p:txBody>
      </p:sp>
      <p:sp>
        <p:nvSpPr>
          <p:cNvPr id="117" name="Google Shape;117;p15"/>
          <p:cNvSpPr txBox="1"/>
          <p:nvPr/>
        </p:nvSpPr>
        <p:spPr>
          <a:xfrm>
            <a:off x="9298305" y="3111847"/>
            <a:ext cx="1120140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内在幻觉</a:t>
            </a:r>
            <a:endParaRPr/>
          </a:p>
        </p:txBody>
      </p:sp>
      <p:sp>
        <p:nvSpPr>
          <p:cNvPr id="118" name="Google Shape;118;p15"/>
          <p:cNvSpPr txBox="1"/>
          <p:nvPr/>
        </p:nvSpPr>
        <p:spPr>
          <a:xfrm>
            <a:off x="9298305" y="3912246"/>
            <a:ext cx="1242664" cy="29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(Intrinsic)</a:t>
            </a:r>
            <a:endParaRPr dirty="0"/>
          </a:p>
        </p:txBody>
      </p:sp>
      <p:sp>
        <p:nvSpPr>
          <p:cNvPr id="119" name="Google Shape;119;p15"/>
          <p:cNvSpPr txBox="1"/>
          <p:nvPr/>
        </p:nvSpPr>
        <p:spPr>
          <a:xfrm>
            <a:off x="8391525" y="4489102"/>
            <a:ext cx="29337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推理或逻辑错误。即便所有必要信息都在提示中，模型仍会出错</a:t>
            </a:r>
            <a:r>
              <a:rPr lang="en-US" sz="15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。</a:t>
            </a:r>
            <a:endParaRPr dirty="0"/>
          </a:p>
        </p:txBody>
      </p:sp>
      <p:pic>
        <p:nvPicPr>
          <p:cNvPr id="120" name="Google Shape;120;p15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7767" y="2521297"/>
            <a:ext cx="29646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5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710142" y="2521297"/>
            <a:ext cx="29646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5"/>
          <p:cNvSpPr txBox="1"/>
          <p:nvPr/>
        </p:nvSpPr>
        <p:spPr>
          <a:xfrm>
            <a:off x="571500" y="628650"/>
            <a:ext cx="11601450" cy="484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 dirty="0" err="1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幻觉</a:t>
            </a:r>
            <a:r>
              <a:rPr lang="en-US" sz="3150" b="1" i="0" u="none" strike="noStrike" cap="none" dirty="0">
                <a:solidFill>
                  <a:srgbClr val="1F2937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Arial"/>
              </a:rPr>
              <a:t>(</a:t>
            </a:r>
            <a:r>
              <a:rPr lang="en-US" sz="3150" b="1" u="none" strike="noStrike" cap="none" dirty="0">
                <a:solidFill>
                  <a:srgbClr val="1F2937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Arial"/>
              </a:rPr>
              <a:t>Hallucinations</a:t>
            </a:r>
            <a:r>
              <a:rPr lang="en-US" sz="3150" b="1" i="0" u="none" strike="noStrike" cap="none" dirty="0">
                <a:solidFill>
                  <a:srgbClr val="1F2937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Arial"/>
              </a:rPr>
              <a:t>)</a:t>
            </a:r>
            <a:r>
              <a:rPr lang="en-US" sz="3150" b="1" i="0" u="none" strike="noStrike" cap="none" dirty="0" err="1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的类型</a:t>
            </a:r>
            <a:endParaRPr dirty="0"/>
          </a:p>
        </p:txBody>
      </p:sp>
      <p:sp>
        <p:nvSpPr>
          <p:cNvPr id="123" name="Google Shape;123;p15"/>
          <p:cNvSpPr/>
          <p:nvPr/>
        </p:nvSpPr>
        <p:spPr>
          <a:xfrm>
            <a:off x="571500" y="1304925"/>
            <a:ext cx="11049000" cy="9525"/>
          </a:xfrm>
          <a:prstGeom prst="rect">
            <a:avLst/>
          </a:prstGeom>
          <a:solidFill>
            <a:srgbClr val="D1D5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42">
            <a:extLst>
              <a:ext uri="{FF2B5EF4-FFF2-40B4-BE49-F238E27FC236}">
                <a16:creationId xmlns:a16="http://schemas.microsoft.com/office/drawing/2014/main" id="{BF017E15-65FF-40B9-3F89-F97669C2B89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44902" y="2337766"/>
            <a:ext cx="377446" cy="667440"/>
            <a:chOff x="3610" y="1073"/>
            <a:chExt cx="833" cy="1473"/>
          </a:xfrm>
        </p:grpSpPr>
        <p:sp>
          <p:nvSpPr>
            <p:cNvPr id="3" name="Freeform 143">
              <a:extLst>
                <a:ext uri="{FF2B5EF4-FFF2-40B4-BE49-F238E27FC236}">
                  <a16:creationId xmlns:a16="http://schemas.microsoft.com/office/drawing/2014/main" id="{06A105E4-CB38-6173-181C-C23A8CBB04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69" y="1452"/>
              <a:ext cx="301" cy="299"/>
            </a:xfrm>
            <a:custGeom>
              <a:avLst/>
              <a:gdLst>
                <a:gd name="T0" fmla="*/ 23 w 66"/>
                <a:gd name="T1" fmla="*/ 2 h 66"/>
                <a:gd name="T2" fmla="*/ 31 w 66"/>
                <a:gd name="T3" fmla="*/ 0 h 66"/>
                <a:gd name="T4" fmla="*/ 41 w 66"/>
                <a:gd name="T5" fmla="*/ 1 h 66"/>
                <a:gd name="T6" fmla="*/ 47 w 66"/>
                <a:gd name="T7" fmla="*/ 3 h 66"/>
                <a:gd name="T8" fmla="*/ 53 w 66"/>
                <a:gd name="T9" fmla="*/ 7 h 66"/>
                <a:gd name="T10" fmla="*/ 58 w 66"/>
                <a:gd name="T11" fmla="*/ 12 h 66"/>
                <a:gd name="T12" fmla="*/ 62 w 66"/>
                <a:gd name="T13" fmla="*/ 19 h 66"/>
                <a:gd name="T14" fmla="*/ 65 w 66"/>
                <a:gd name="T15" fmla="*/ 27 h 66"/>
                <a:gd name="T16" fmla="*/ 66 w 66"/>
                <a:gd name="T17" fmla="*/ 36 h 66"/>
                <a:gd name="T18" fmla="*/ 60 w 66"/>
                <a:gd name="T19" fmla="*/ 53 h 66"/>
                <a:gd name="T20" fmla="*/ 44 w 66"/>
                <a:gd name="T21" fmla="*/ 63 h 66"/>
                <a:gd name="T22" fmla="*/ 8 w 66"/>
                <a:gd name="T23" fmla="*/ 55 h 66"/>
                <a:gd name="T24" fmla="*/ 0 w 66"/>
                <a:gd name="T25" fmla="*/ 39 h 66"/>
                <a:gd name="T26" fmla="*/ 1 w 66"/>
                <a:gd name="T27" fmla="*/ 23 h 66"/>
                <a:gd name="T28" fmla="*/ 8 w 66"/>
                <a:gd name="T29" fmla="*/ 12 h 66"/>
                <a:gd name="T30" fmla="*/ 15 w 66"/>
                <a:gd name="T31" fmla="*/ 5 h 66"/>
                <a:gd name="T32" fmla="*/ 23 w 66"/>
                <a:gd name="T33" fmla="*/ 2 h 66"/>
                <a:gd name="T34" fmla="*/ 23 w 66"/>
                <a:gd name="T35" fmla="*/ 3 h 66"/>
                <a:gd name="T36" fmla="*/ 16 w 66"/>
                <a:gd name="T37" fmla="*/ 6 h 66"/>
                <a:gd name="T38" fmla="*/ 5 w 66"/>
                <a:gd name="T39" fmla="*/ 24 h 66"/>
                <a:gd name="T40" fmla="*/ 5 w 66"/>
                <a:gd name="T41" fmla="*/ 38 h 66"/>
                <a:gd name="T42" fmla="*/ 11 w 66"/>
                <a:gd name="T43" fmla="*/ 52 h 66"/>
                <a:gd name="T44" fmla="*/ 43 w 66"/>
                <a:gd name="T45" fmla="*/ 60 h 66"/>
                <a:gd name="T46" fmla="*/ 59 w 66"/>
                <a:gd name="T47" fmla="*/ 52 h 66"/>
                <a:gd name="T48" fmla="*/ 63 w 66"/>
                <a:gd name="T49" fmla="*/ 36 h 66"/>
                <a:gd name="T50" fmla="*/ 62 w 66"/>
                <a:gd name="T51" fmla="*/ 28 h 66"/>
                <a:gd name="T52" fmla="*/ 59 w 66"/>
                <a:gd name="T53" fmla="*/ 21 h 66"/>
                <a:gd name="T54" fmla="*/ 55 w 66"/>
                <a:gd name="T55" fmla="*/ 15 h 66"/>
                <a:gd name="T56" fmla="*/ 51 w 66"/>
                <a:gd name="T57" fmla="*/ 9 h 66"/>
                <a:gd name="T58" fmla="*/ 46 w 66"/>
                <a:gd name="T59" fmla="*/ 6 h 66"/>
                <a:gd name="T60" fmla="*/ 41 w 66"/>
                <a:gd name="T61" fmla="*/ 3 h 66"/>
                <a:gd name="T62" fmla="*/ 31 w 66"/>
                <a:gd name="T63" fmla="*/ 1 h 66"/>
                <a:gd name="T64" fmla="*/ 23 w 66"/>
                <a:gd name="T65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6" h="66">
                  <a:moveTo>
                    <a:pt x="23" y="2"/>
                  </a:moveTo>
                  <a:cubicBezTo>
                    <a:pt x="23" y="2"/>
                    <a:pt x="26" y="1"/>
                    <a:pt x="31" y="0"/>
                  </a:cubicBezTo>
                  <a:cubicBezTo>
                    <a:pt x="34" y="1"/>
                    <a:pt x="38" y="0"/>
                    <a:pt x="41" y="1"/>
                  </a:cubicBezTo>
                  <a:cubicBezTo>
                    <a:pt x="43" y="2"/>
                    <a:pt x="45" y="2"/>
                    <a:pt x="47" y="3"/>
                  </a:cubicBezTo>
                  <a:cubicBezTo>
                    <a:pt x="49" y="4"/>
                    <a:pt x="51" y="5"/>
                    <a:pt x="53" y="7"/>
                  </a:cubicBezTo>
                  <a:cubicBezTo>
                    <a:pt x="55" y="8"/>
                    <a:pt x="57" y="10"/>
                    <a:pt x="58" y="12"/>
                  </a:cubicBezTo>
                  <a:cubicBezTo>
                    <a:pt x="60" y="14"/>
                    <a:pt x="61" y="17"/>
                    <a:pt x="62" y="19"/>
                  </a:cubicBezTo>
                  <a:cubicBezTo>
                    <a:pt x="64" y="22"/>
                    <a:pt x="64" y="25"/>
                    <a:pt x="65" y="27"/>
                  </a:cubicBezTo>
                  <a:cubicBezTo>
                    <a:pt x="66" y="30"/>
                    <a:pt x="66" y="33"/>
                    <a:pt x="66" y="36"/>
                  </a:cubicBezTo>
                  <a:cubicBezTo>
                    <a:pt x="66" y="42"/>
                    <a:pt x="64" y="48"/>
                    <a:pt x="60" y="53"/>
                  </a:cubicBezTo>
                  <a:cubicBezTo>
                    <a:pt x="56" y="58"/>
                    <a:pt x="50" y="61"/>
                    <a:pt x="44" y="63"/>
                  </a:cubicBezTo>
                  <a:cubicBezTo>
                    <a:pt x="32" y="66"/>
                    <a:pt x="17" y="64"/>
                    <a:pt x="8" y="55"/>
                  </a:cubicBezTo>
                  <a:cubicBezTo>
                    <a:pt x="3" y="51"/>
                    <a:pt x="1" y="44"/>
                    <a:pt x="0" y="39"/>
                  </a:cubicBezTo>
                  <a:cubicBezTo>
                    <a:pt x="0" y="33"/>
                    <a:pt x="0" y="28"/>
                    <a:pt x="1" y="23"/>
                  </a:cubicBezTo>
                  <a:cubicBezTo>
                    <a:pt x="3" y="19"/>
                    <a:pt x="5" y="15"/>
                    <a:pt x="8" y="12"/>
                  </a:cubicBezTo>
                  <a:cubicBezTo>
                    <a:pt x="10" y="9"/>
                    <a:pt x="13" y="7"/>
                    <a:pt x="15" y="5"/>
                  </a:cubicBezTo>
                  <a:cubicBezTo>
                    <a:pt x="20" y="3"/>
                    <a:pt x="23" y="2"/>
                    <a:pt x="23" y="2"/>
                  </a:cubicBezTo>
                  <a:close/>
                  <a:moveTo>
                    <a:pt x="23" y="3"/>
                  </a:moveTo>
                  <a:cubicBezTo>
                    <a:pt x="23" y="3"/>
                    <a:pt x="20" y="3"/>
                    <a:pt x="16" y="6"/>
                  </a:cubicBezTo>
                  <a:cubicBezTo>
                    <a:pt x="11" y="9"/>
                    <a:pt x="6" y="16"/>
                    <a:pt x="5" y="24"/>
                  </a:cubicBezTo>
                  <a:cubicBezTo>
                    <a:pt x="4" y="29"/>
                    <a:pt x="4" y="33"/>
                    <a:pt x="5" y="38"/>
                  </a:cubicBezTo>
                  <a:cubicBezTo>
                    <a:pt x="6" y="43"/>
                    <a:pt x="7" y="48"/>
                    <a:pt x="11" y="52"/>
                  </a:cubicBezTo>
                  <a:cubicBezTo>
                    <a:pt x="19" y="59"/>
                    <a:pt x="32" y="62"/>
                    <a:pt x="43" y="60"/>
                  </a:cubicBezTo>
                  <a:cubicBezTo>
                    <a:pt x="49" y="59"/>
                    <a:pt x="55" y="57"/>
                    <a:pt x="59" y="52"/>
                  </a:cubicBezTo>
                  <a:cubicBezTo>
                    <a:pt x="63" y="48"/>
                    <a:pt x="64" y="42"/>
                    <a:pt x="63" y="36"/>
                  </a:cubicBezTo>
                  <a:cubicBezTo>
                    <a:pt x="63" y="33"/>
                    <a:pt x="63" y="31"/>
                    <a:pt x="62" y="28"/>
                  </a:cubicBezTo>
                  <a:cubicBezTo>
                    <a:pt x="61" y="26"/>
                    <a:pt x="60" y="23"/>
                    <a:pt x="59" y="21"/>
                  </a:cubicBezTo>
                  <a:cubicBezTo>
                    <a:pt x="58" y="19"/>
                    <a:pt x="57" y="16"/>
                    <a:pt x="55" y="15"/>
                  </a:cubicBezTo>
                  <a:cubicBezTo>
                    <a:pt x="54" y="13"/>
                    <a:pt x="52" y="11"/>
                    <a:pt x="51" y="9"/>
                  </a:cubicBezTo>
                  <a:cubicBezTo>
                    <a:pt x="49" y="8"/>
                    <a:pt x="47" y="7"/>
                    <a:pt x="46" y="6"/>
                  </a:cubicBezTo>
                  <a:cubicBezTo>
                    <a:pt x="44" y="5"/>
                    <a:pt x="42" y="4"/>
                    <a:pt x="41" y="3"/>
                  </a:cubicBezTo>
                  <a:cubicBezTo>
                    <a:pt x="37" y="2"/>
                    <a:pt x="34" y="2"/>
                    <a:pt x="31" y="1"/>
                  </a:cubicBezTo>
                  <a:cubicBezTo>
                    <a:pt x="26" y="2"/>
                    <a:pt x="23" y="3"/>
                    <a:pt x="23" y="3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" name="Freeform 144">
              <a:extLst>
                <a:ext uri="{FF2B5EF4-FFF2-40B4-BE49-F238E27FC236}">
                  <a16:creationId xmlns:a16="http://schemas.microsoft.com/office/drawing/2014/main" id="{0D66612D-8BAE-45FD-8586-14A7659841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10" y="1493"/>
              <a:ext cx="219" cy="217"/>
            </a:xfrm>
            <a:custGeom>
              <a:avLst/>
              <a:gdLst>
                <a:gd name="T0" fmla="*/ 17 w 48"/>
                <a:gd name="T1" fmla="*/ 2 h 48"/>
                <a:gd name="T2" fmla="*/ 23 w 48"/>
                <a:gd name="T3" fmla="*/ 0 h 48"/>
                <a:gd name="T4" fmla="*/ 30 w 48"/>
                <a:gd name="T5" fmla="*/ 1 h 48"/>
                <a:gd name="T6" fmla="*/ 35 w 48"/>
                <a:gd name="T7" fmla="*/ 2 h 48"/>
                <a:gd name="T8" fmla="*/ 39 w 48"/>
                <a:gd name="T9" fmla="*/ 5 h 48"/>
                <a:gd name="T10" fmla="*/ 46 w 48"/>
                <a:gd name="T11" fmla="*/ 14 h 48"/>
                <a:gd name="T12" fmla="*/ 48 w 48"/>
                <a:gd name="T13" fmla="*/ 26 h 48"/>
                <a:gd name="T14" fmla="*/ 43 w 48"/>
                <a:gd name="T15" fmla="*/ 38 h 48"/>
                <a:gd name="T16" fmla="*/ 32 w 48"/>
                <a:gd name="T17" fmla="*/ 45 h 48"/>
                <a:gd name="T18" fmla="*/ 6 w 48"/>
                <a:gd name="T19" fmla="*/ 40 h 48"/>
                <a:gd name="T20" fmla="*/ 5 w 48"/>
                <a:gd name="T21" fmla="*/ 39 h 48"/>
                <a:gd name="T22" fmla="*/ 4 w 48"/>
                <a:gd name="T23" fmla="*/ 37 h 48"/>
                <a:gd name="T24" fmla="*/ 2 w 48"/>
                <a:gd name="T25" fmla="*/ 34 h 48"/>
                <a:gd name="T26" fmla="*/ 1 w 48"/>
                <a:gd name="T27" fmla="*/ 28 h 48"/>
                <a:gd name="T28" fmla="*/ 1 w 48"/>
                <a:gd name="T29" fmla="*/ 17 h 48"/>
                <a:gd name="T30" fmla="*/ 3 w 48"/>
                <a:gd name="T31" fmla="*/ 12 h 48"/>
                <a:gd name="T32" fmla="*/ 6 w 48"/>
                <a:gd name="T33" fmla="*/ 9 h 48"/>
                <a:gd name="T34" fmla="*/ 12 w 48"/>
                <a:gd name="T35" fmla="*/ 4 h 48"/>
                <a:gd name="T36" fmla="*/ 17 w 48"/>
                <a:gd name="T37" fmla="*/ 2 h 48"/>
                <a:gd name="T38" fmla="*/ 17 w 48"/>
                <a:gd name="T39" fmla="*/ 2 h 48"/>
                <a:gd name="T40" fmla="*/ 12 w 48"/>
                <a:gd name="T41" fmla="*/ 5 h 48"/>
                <a:gd name="T42" fmla="*/ 8 w 48"/>
                <a:gd name="T43" fmla="*/ 10 h 48"/>
                <a:gd name="T44" fmla="*/ 6 w 48"/>
                <a:gd name="T45" fmla="*/ 13 h 48"/>
                <a:gd name="T46" fmla="*/ 5 w 48"/>
                <a:gd name="T47" fmla="*/ 18 h 48"/>
                <a:gd name="T48" fmla="*/ 5 w 48"/>
                <a:gd name="T49" fmla="*/ 27 h 48"/>
                <a:gd name="T50" fmla="*/ 6 w 48"/>
                <a:gd name="T51" fmla="*/ 32 h 48"/>
                <a:gd name="T52" fmla="*/ 8 w 48"/>
                <a:gd name="T53" fmla="*/ 35 h 48"/>
                <a:gd name="T54" fmla="*/ 8 w 48"/>
                <a:gd name="T55" fmla="*/ 36 h 48"/>
                <a:gd name="T56" fmla="*/ 9 w 48"/>
                <a:gd name="T57" fmla="*/ 37 h 48"/>
                <a:gd name="T58" fmla="*/ 32 w 48"/>
                <a:gd name="T59" fmla="*/ 43 h 48"/>
                <a:gd name="T60" fmla="*/ 42 w 48"/>
                <a:gd name="T61" fmla="*/ 37 h 48"/>
                <a:gd name="T62" fmla="*/ 46 w 48"/>
                <a:gd name="T63" fmla="*/ 26 h 48"/>
                <a:gd name="T64" fmla="*/ 42 w 48"/>
                <a:gd name="T65" fmla="*/ 15 h 48"/>
                <a:gd name="T66" fmla="*/ 37 w 48"/>
                <a:gd name="T67" fmla="*/ 7 h 48"/>
                <a:gd name="T68" fmla="*/ 33 w 48"/>
                <a:gd name="T69" fmla="*/ 5 h 48"/>
                <a:gd name="T70" fmla="*/ 30 w 48"/>
                <a:gd name="T71" fmla="*/ 3 h 48"/>
                <a:gd name="T72" fmla="*/ 23 w 48"/>
                <a:gd name="T73" fmla="*/ 1 h 48"/>
                <a:gd name="T74" fmla="*/ 17 w 48"/>
                <a:gd name="T75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" h="48">
                  <a:moveTo>
                    <a:pt x="17" y="2"/>
                  </a:moveTo>
                  <a:cubicBezTo>
                    <a:pt x="17" y="2"/>
                    <a:pt x="19" y="1"/>
                    <a:pt x="23" y="0"/>
                  </a:cubicBezTo>
                  <a:cubicBezTo>
                    <a:pt x="25" y="1"/>
                    <a:pt x="28" y="0"/>
                    <a:pt x="30" y="1"/>
                  </a:cubicBezTo>
                  <a:cubicBezTo>
                    <a:pt x="32" y="1"/>
                    <a:pt x="33" y="2"/>
                    <a:pt x="35" y="2"/>
                  </a:cubicBezTo>
                  <a:cubicBezTo>
                    <a:pt x="36" y="3"/>
                    <a:pt x="37" y="4"/>
                    <a:pt x="39" y="5"/>
                  </a:cubicBezTo>
                  <a:cubicBezTo>
                    <a:pt x="42" y="7"/>
                    <a:pt x="44" y="10"/>
                    <a:pt x="46" y="14"/>
                  </a:cubicBezTo>
                  <a:cubicBezTo>
                    <a:pt x="47" y="17"/>
                    <a:pt x="48" y="22"/>
                    <a:pt x="48" y="26"/>
                  </a:cubicBezTo>
                  <a:cubicBezTo>
                    <a:pt x="48" y="30"/>
                    <a:pt x="46" y="35"/>
                    <a:pt x="43" y="38"/>
                  </a:cubicBezTo>
                  <a:cubicBezTo>
                    <a:pt x="41" y="41"/>
                    <a:pt x="36" y="44"/>
                    <a:pt x="32" y="45"/>
                  </a:cubicBezTo>
                  <a:cubicBezTo>
                    <a:pt x="23" y="48"/>
                    <a:pt x="13" y="46"/>
                    <a:pt x="6" y="40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4" y="38"/>
                    <a:pt x="4" y="38"/>
                    <a:pt x="4" y="37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2" y="32"/>
                    <a:pt x="1" y="30"/>
                    <a:pt x="1" y="28"/>
                  </a:cubicBezTo>
                  <a:cubicBezTo>
                    <a:pt x="0" y="24"/>
                    <a:pt x="0" y="20"/>
                    <a:pt x="1" y="17"/>
                  </a:cubicBezTo>
                  <a:cubicBezTo>
                    <a:pt x="2" y="15"/>
                    <a:pt x="3" y="14"/>
                    <a:pt x="3" y="12"/>
                  </a:cubicBezTo>
                  <a:cubicBezTo>
                    <a:pt x="4" y="11"/>
                    <a:pt x="5" y="10"/>
                    <a:pt x="6" y="9"/>
                  </a:cubicBezTo>
                  <a:cubicBezTo>
                    <a:pt x="8" y="7"/>
                    <a:pt x="10" y="5"/>
                    <a:pt x="12" y="4"/>
                  </a:cubicBezTo>
                  <a:cubicBezTo>
                    <a:pt x="15" y="3"/>
                    <a:pt x="17" y="2"/>
                    <a:pt x="17" y="2"/>
                  </a:cubicBezTo>
                  <a:close/>
                  <a:moveTo>
                    <a:pt x="17" y="2"/>
                  </a:moveTo>
                  <a:cubicBezTo>
                    <a:pt x="17" y="2"/>
                    <a:pt x="15" y="3"/>
                    <a:pt x="12" y="5"/>
                  </a:cubicBezTo>
                  <a:cubicBezTo>
                    <a:pt x="11" y="6"/>
                    <a:pt x="9" y="8"/>
                    <a:pt x="8" y="10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6" y="15"/>
                    <a:pt x="5" y="16"/>
                    <a:pt x="5" y="18"/>
                  </a:cubicBezTo>
                  <a:cubicBezTo>
                    <a:pt x="5" y="21"/>
                    <a:pt x="5" y="24"/>
                    <a:pt x="5" y="27"/>
                  </a:cubicBezTo>
                  <a:cubicBezTo>
                    <a:pt x="5" y="29"/>
                    <a:pt x="6" y="30"/>
                    <a:pt x="6" y="32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9" y="36"/>
                    <a:pt x="8" y="36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14" y="42"/>
                    <a:pt x="23" y="44"/>
                    <a:pt x="32" y="43"/>
                  </a:cubicBezTo>
                  <a:cubicBezTo>
                    <a:pt x="36" y="42"/>
                    <a:pt x="40" y="40"/>
                    <a:pt x="42" y="37"/>
                  </a:cubicBezTo>
                  <a:cubicBezTo>
                    <a:pt x="45" y="34"/>
                    <a:pt x="46" y="30"/>
                    <a:pt x="46" y="26"/>
                  </a:cubicBezTo>
                  <a:cubicBezTo>
                    <a:pt x="45" y="22"/>
                    <a:pt x="44" y="18"/>
                    <a:pt x="42" y="15"/>
                  </a:cubicBezTo>
                  <a:cubicBezTo>
                    <a:pt x="41" y="12"/>
                    <a:pt x="39" y="10"/>
                    <a:pt x="37" y="7"/>
                  </a:cubicBezTo>
                  <a:cubicBezTo>
                    <a:pt x="35" y="6"/>
                    <a:pt x="34" y="5"/>
                    <a:pt x="33" y="5"/>
                  </a:cubicBezTo>
                  <a:cubicBezTo>
                    <a:pt x="32" y="4"/>
                    <a:pt x="31" y="3"/>
                    <a:pt x="30" y="3"/>
                  </a:cubicBezTo>
                  <a:cubicBezTo>
                    <a:pt x="27" y="2"/>
                    <a:pt x="25" y="2"/>
                    <a:pt x="23" y="1"/>
                  </a:cubicBezTo>
                  <a:cubicBezTo>
                    <a:pt x="19" y="2"/>
                    <a:pt x="17" y="2"/>
                    <a:pt x="17" y="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" name="Freeform 145">
              <a:extLst>
                <a:ext uri="{FF2B5EF4-FFF2-40B4-BE49-F238E27FC236}">
                  <a16:creationId xmlns:a16="http://schemas.microsoft.com/office/drawing/2014/main" id="{769EB13A-5A5B-8761-8BA4-0FE13B8FFC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4" y="1078"/>
              <a:ext cx="400" cy="1156"/>
            </a:xfrm>
            <a:custGeom>
              <a:avLst/>
              <a:gdLst>
                <a:gd name="T0" fmla="*/ 1 w 88"/>
                <a:gd name="T1" fmla="*/ 127 h 256"/>
                <a:gd name="T2" fmla="*/ 0 w 88"/>
                <a:gd name="T3" fmla="*/ 133 h 256"/>
                <a:gd name="T4" fmla="*/ 1 w 88"/>
                <a:gd name="T5" fmla="*/ 151 h 256"/>
                <a:gd name="T6" fmla="*/ 15 w 88"/>
                <a:gd name="T7" fmla="*/ 211 h 256"/>
                <a:gd name="T8" fmla="*/ 23 w 88"/>
                <a:gd name="T9" fmla="*/ 230 h 256"/>
                <a:gd name="T10" fmla="*/ 36 w 88"/>
                <a:gd name="T11" fmla="*/ 246 h 256"/>
                <a:gd name="T12" fmla="*/ 55 w 88"/>
                <a:gd name="T13" fmla="*/ 247 h 256"/>
                <a:gd name="T14" fmla="*/ 68 w 88"/>
                <a:gd name="T15" fmla="*/ 229 h 256"/>
                <a:gd name="T16" fmla="*/ 82 w 88"/>
                <a:gd name="T17" fmla="*/ 181 h 256"/>
                <a:gd name="T18" fmla="*/ 86 w 88"/>
                <a:gd name="T19" fmla="*/ 130 h 256"/>
                <a:gd name="T20" fmla="*/ 78 w 88"/>
                <a:gd name="T21" fmla="*/ 79 h 256"/>
                <a:gd name="T22" fmla="*/ 64 w 88"/>
                <a:gd name="T23" fmla="*/ 31 h 256"/>
                <a:gd name="T24" fmla="*/ 54 w 88"/>
                <a:gd name="T25" fmla="*/ 10 h 256"/>
                <a:gd name="T26" fmla="*/ 46 w 88"/>
                <a:gd name="T27" fmla="*/ 4 h 256"/>
                <a:gd name="T28" fmla="*/ 45 w 88"/>
                <a:gd name="T29" fmla="*/ 4 h 256"/>
                <a:gd name="T30" fmla="*/ 44 w 88"/>
                <a:gd name="T31" fmla="*/ 4 h 256"/>
                <a:gd name="T32" fmla="*/ 41 w 88"/>
                <a:gd name="T33" fmla="*/ 5 h 256"/>
                <a:gd name="T34" fmla="*/ 37 w 88"/>
                <a:gd name="T35" fmla="*/ 7 h 256"/>
                <a:gd name="T36" fmla="*/ 18 w 88"/>
                <a:gd name="T37" fmla="*/ 42 h 256"/>
                <a:gd name="T38" fmla="*/ 3 w 88"/>
                <a:gd name="T39" fmla="*/ 103 h 256"/>
                <a:gd name="T40" fmla="*/ 1 w 88"/>
                <a:gd name="T41" fmla="*/ 127 h 256"/>
                <a:gd name="T42" fmla="*/ 0 w 88"/>
                <a:gd name="T43" fmla="*/ 127 h 256"/>
                <a:gd name="T44" fmla="*/ 2 w 88"/>
                <a:gd name="T45" fmla="*/ 103 h 256"/>
                <a:gd name="T46" fmla="*/ 15 w 88"/>
                <a:gd name="T47" fmla="*/ 41 h 256"/>
                <a:gd name="T48" fmla="*/ 35 w 88"/>
                <a:gd name="T49" fmla="*/ 4 h 256"/>
                <a:gd name="T50" fmla="*/ 40 w 88"/>
                <a:gd name="T51" fmla="*/ 0 h 256"/>
                <a:gd name="T52" fmla="*/ 43 w 88"/>
                <a:gd name="T53" fmla="*/ 0 h 256"/>
                <a:gd name="T54" fmla="*/ 45 w 88"/>
                <a:gd name="T55" fmla="*/ 0 h 256"/>
                <a:gd name="T56" fmla="*/ 47 w 88"/>
                <a:gd name="T57" fmla="*/ 0 h 256"/>
                <a:gd name="T58" fmla="*/ 57 w 88"/>
                <a:gd name="T59" fmla="*/ 8 h 256"/>
                <a:gd name="T60" fmla="*/ 68 w 88"/>
                <a:gd name="T61" fmla="*/ 29 h 256"/>
                <a:gd name="T62" fmla="*/ 82 w 88"/>
                <a:gd name="T63" fmla="*/ 78 h 256"/>
                <a:gd name="T64" fmla="*/ 88 w 88"/>
                <a:gd name="T65" fmla="*/ 129 h 256"/>
                <a:gd name="T66" fmla="*/ 83 w 88"/>
                <a:gd name="T67" fmla="*/ 181 h 256"/>
                <a:gd name="T68" fmla="*/ 71 w 88"/>
                <a:gd name="T69" fmla="*/ 230 h 256"/>
                <a:gd name="T70" fmla="*/ 57 w 88"/>
                <a:gd name="T71" fmla="*/ 250 h 256"/>
                <a:gd name="T72" fmla="*/ 34 w 88"/>
                <a:gd name="T73" fmla="*/ 249 h 256"/>
                <a:gd name="T74" fmla="*/ 20 w 88"/>
                <a:gd name="T75" fmla="*/ 231 h 256"/>
                <a:gd name="T76" fmla="*/ 12 w 88"/>
                <a:gd name="T77" fmla="*/ 213 h 256"/>
                <a:gd name="T78" fmla="*/ 0 w 88"/>
                <a:gd name="T79" fmla="*/ 151 h 256"/>
                <a:gd name="T80" fmla="*/ 0 w 88"/>
                <a:gd name="T81" fmla="*/ 133 h 256"/>
                <a:gd name="T82" fmla="*/ 0 w 88"/>
                <a:gd name="T83" fmla="*/ 127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" h="256">
                  <a:moveTo>
                    <a:pt x="1" y="127"/>
                  </a:moveTo>
                  <a:cubicBezTo>
                    <a:pt x="1" y="127"/>
                    <a:pt x="0" y="129"/>
                    <a:pt x="0" y="133"/>
                  </a:cubicBezTo>
                  <a:cubicBezTo>
                    <a:pt x="0" y="137"/>
                    <a:pt x="0" y="143"/>
                    <a:pt x="1" y="151"/>
                  </a:cubicBezTo>
                  <a:cubicBezTo>
                    <a:pt x="2" y="166"/>
                    <a:pt x="6" y="187"/>
                    <a:pt x="15" y="211"/>
                  </a:cubicBezTo>
                  <a:cubicBezTo>
                    <a:pt x="17" y="217"/>
                    <a:pt x="20" y="224"/>
                    <a:pt x="23" y="230"/>
                  </a:cubicBezTo>
                  <a:cubicBezTo>
                    <a:pt x="26" y="235"/>
                    <a:pt x="30" y="242"/>
                    <a:pt x="36" y="246"/>
                  </a:cubicBezTo>
                  <a:cubicBezTo>
                    <a:pt x="42" y="250"/>
                    <a:pt x="49" y="252"/>
                    <a:pt x="55" y="247"/>
                  </a:cubicBezTo>
                  <a:cubicBezTo>
                    <a:pt x="61" y="243"/>
                    <a:pt x="65" y="236"/>
                    <a:pt x="68" y="229"/>
                  </a:cubicBezTo>
                  <a:cubicBezTo>
                    <a:pt x="75" y="214"/>
                    <a:pt x="79" y="198"/>
                    <a:pt x="82" y="181"/>
                  </a:cubicBezTo>
                  <a:cubicBezTo>
                    <a:pt x="85" y="164"/>
                    <a:pt x="86" y="147"/>
                    <a:pt x="86" y="130"/>
                  </a:cubicBezTo>
                  <a:cubicBezTo>
                    <a:pt x="84" y="112"/>
                    <a:pt x="82" y="95"/>
                    <a:pt x="78" y="79"/>
                  </a:cubicBezTo>
                  <a:cubicBezTo>
                    <a:pt x="74" y="62"/>
                    <a:pt x="70" y="46"/>
                    <a:pt x="64" y="31"/>
                  </a:cubicBezTo>
                  <a:cubicBezTo>
                    <a:pt x="61" y="24"/>
                    <a:pt x="58" y="16"/>
                    <a:pt x="54" y="10"/>
                  </a:cubicBezTo>
                  <a:cubicBezTo>
                    <a:pt x="51" y="7"/>
                    <a:pt x="49" y="5"/>
                    <a:pt x="46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4"/>
                    <a:pt x="44" y="4"/>
                    <a:pt x="44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5"/>
                    <a:pt x="39" y="6"/>
                    <a:pt x="37" y="7"/>
                  </a:cubicBezTo>
                  <a:cubicBezTo>
                    <a:pt x="27" y="17"/>
                    <a:pt x="22" y="31"/>
                    <a:pt x="18" y="42"/>
                  </a:cubicBezTo>
                  <a:cubicBezTo>
                    <a:pt x="10" y="67"/>
                    <a:pt x="6" y="88"/>
                    <a:pt x="3" y="103"/>
                  </a:cubicBezTo>
                  <a:cubicBezTo>
                    <a:pt x="1" y="118"/>
                    <a:pt x="1" y="127"/>
                    <a:pt x="1" y="127"/>
                  </a:cubicBezTo>
                  <a:close/>
                  <a:moveTo>
                    <a:pt x="0" y="127"/>
                  </a:moveTo>
                  <a:cubicBezTo>
                    <a:pt x="0" y="127"/>
                    <a:pt x="1" y="118"/>
                    <a:pt x="2" y="103"/>
                  </a:cubicBezTo>
                  <a:cubicBezTo>
                    <a:pt x="4" y="88"/>
                    <a:pt x="7" y="66"/>
                    <a:pt x="15" y="41"/>
                  </a:cubicBezTo>
                  <a:cubicBezTo>
                    <a:pt x="19" y="29"/>
                    <a:pt x="23" y="15"/>
                    <a:pt x="35" y="4"/>
                  </a:cubicBezTo>
                  <a:cubicBezTo>
                    <a:pt x="36" y="2"/>
                    <a:pt x="38" y="1"/>
                    <a:pt x="4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4" y="0"/>
                    <a:pt x="45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2" y="1"/>
                    <a:pt x="55" y="4"/>
                    <a:pt x="57" y="8"/>
                  </a:cubicBezTo>
                  <a:cubicBezTo>
                    <a:pt x="62" y="14"/>
                    <a:pt x="65" y="22"/>
                    <a:pt x="68" y="29"/>
                  </a:cubicBezTo>
                  <a:cubicBezTo>
                    <a:pt x="74" y="45"/>
                    <a:pt x="78" y="61"/>
                    <a:pt x="82" y="78"/>
                  </a:cubicBezTo>
                  <a:cubicBezTo>
                    <a:pt x="85" y="95"/>
                    <a:pt x="87" y="112"/>
                    <a:pt x="88" y="129"/>
                  </a:cubicBezTo>
                  <a:cubicBezTo>
                    <a:pt x="88" y="147"/>
                    <a:pt x="86" y="164"/>
                    <a:pt x="83" y="181"/>
                  </a:cubicBezTo>
                  <a:cubicBezTo>
                    <a:pt x="80" y="198"/>
                    <a:pt x="77" y="214"/>
                    <a:pt x="71" y="230"/>
                  </a:cubicBezTo>
                  <a:cubicBezTo>
                    <a:pt x="67" y="237"/>
                    <a:pt x="64" y="245"/>
                    <a:pt x="57" y="250"/>
                  </a:cubicBezTo>
                  <a:cubicBezTo>
                    <a:pt x="50" y="256"/>
                    <a:pt x="40" y="253"/>
                    <a:pt x="34" y="249"/>
                  </a:cubicBezTo>
                  <a:cubicBezTo>
                    <a:pt x="27" y="244"/>
                    <a:pt x="23" y="238"/>
                    <a:pt x="20" y="231"/>
                  </a:cubicBezTo>
                  <a:cubicBezTo>
                    <a:pt x="16" y="225"/>
                    <a:pt x="14" y="219"/>
                    <a:pt x="12" y="213"/>
                  </a:cubicBezTo>
                  <a:cubicBezTo>
                    <a:pt x="3" y="188"/>
                    <a:pt x="1" y="166"/>
                    <a:pt x="0" y="151"/>
                  </a:cubicBezTo>
                  <a:cubicBezTo>
                    <a:pt x="0" y="143"/>
                    <a:pt x="0" y="137"/>
                    <a:pt x="0" y="133"/>
                  </a:cubicBezTo>
                  <a:cubicBezTo>
                    <a:pt x="0" y="129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" name="Freeform 146">
              <a:extLst>
                <a:ext uri="{FF2B5EF4-FFF2-40B4-BE49-F238E27FC236}">
                  <a16:creationId xmlns:a16="http://schemas.microsoft.com/office/drawing/2014/main" id="{361FF4B8-6D61-8943-FD87-2A123092FA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8" y="1073"/>
              <a:ext cx="259" cy="230"/>
            </a:xfrm>
            <a:custGeom>
              <a:avLst/>
              <a:gdLst>
                <a:gd name="T0" fmla="*/ 57 w 57"/>
                <a:gd name="T1" fmla="*/ 46 h 51"/>
                <a:gd name="T2" fmla="*/ 43 w 57"/>
                <a:gd name="T3" fmla="*/ 50 h 51"/>
                <a:gd name="T4" fmla="*/ 29 w 57"/>
                <a:gd name="T5" fmla="*/ 51 h 51"/>
                <a:gd name="T6" fmla="*/ 15 w 57"/>
                <a:gd name="T7" fmla="*/ 50 h 51"/>
                <a:gd name="T8" fmla="*/ 8 w 57"/>
                <a:gd name="T9" fmla="*/ 48 h 51"/>
                <a:gd name="T10" fmla="*/ 1 w 57"/>
                <a:gd name="T11" fmla="*/ 46 h 51"/>
                <a:gd name="T12" fmla="*/ 0 w 57"/>
                <a:gd name="T13" fmla="*/ 46 h 51"/>
                <a:gd name="T14" fmla="*/ 1 w 57"/>
                <a:gd name="T15" fmla="*/ 45 h 51"/>
                <a:gd name="T16" fmla="*/ 11 w 57"/>
                <a:gd name="T17" fmla="*/ 20 h 51"/>
                <a:gd name="T18" fmla="*/ 18 w 57"/>
                <a:gd name="T19" fmla="*/ 9 h 51"/>
                <a:gd name="T20" fmla="*/ 23 w 57"/>
                <a:gd name="T21" fmla="*/ 3 h 51"/>
                <a:gd name="T22" fmla="*/ 30 w 57"/>
                <a:gd name="T23" fmla="*/ 1 h 51"/>
                <a:gd name="T24" fmla="*/ 34 w 57"/>
                <a:gd name="T25" fmla="*/ 1 h 51"/>
                <a:gd name="T26" fmla="*/ 38 w 57"/>
                <a:gd name="T27" fmla="*/ 3 h 51"/>
                <a:gd name="T28" fmla="*/ 43 w 57"/>
                <a:gd name="T29" fmla="*/ 8 h 51"/>
                <a:gd name="T30" fmla="*/ 50 w 57"/>
                <a:gd name="T31" fmla="*/ 20 h 51"/>
                <a:gd name="T32" fmla="*/ 57 w 57"/>
                <a:gd name="T33" fmla="*/ 46 h 51"/>
                <a:gd name="T34" fmla="*/ 57 w 57"/>
                <a:gd name="T35" fmla="*/ 46 h 51"/>
                <a:gd name="T36" fmla="*/ 56 w 57"/>
                <a:gd name="T37" fmla="*/ 46 h 51"/>
                <a:gd name="T38" fmla="*/ 46 w 57"/>
                <a:gd name="T39" fmla="*/ 22 h 51"/>
                <a:gd name="T40" fmla="*/ 39 w 57"/>
                <a:gd name="T41" fmla="*/ 11 h 51"/>
                <a:gd name="T42" fmla="*/ 35 w 57"/>
                <a:gd name="T43" fmla="*/ 7 h 51"/>
                <a:gd name="T44" fmla="*/ 33 w 57"/>
                <a:gd name="T45" fmla="*/ 6 h 51"/>
                <a:gd name="T46" fmla="*/ 30 w 57"/>
                <a:gd name="T47" fmla="*/ 5 h 51"/>
                <a:gd name="T48" fmla="*/ 25 w 57"/>
                <a:gd name="T49" fmla="*/ 7 h 51"/>
                <a:gd name="T50" fmla="*/ 21 w 57"/>
                <a:gd name="T51" fmla="*/ 11 h 51"/>
                <a:gd name="T52" fmla="*/ 13 w 57"/>
                <a:gd name="T53" fmla="*/ 21 h 51"/>
                <a:gd name="T54" fmla="*/ 2 w 57"/>
                <a:gd name="T55" fmla="*/ 46 h 51"/>
                <a:gd name="T56" fmla="*/ 2 w 57"/>
                <a:gd name="T57" fmla="*/ 44 h 51"/>
                <a:gd name="T58" fmla="*/ 8 w 57"/>
                <a:gd name="T59" fmla="*/ 45 h 51"/>
                <a:gd name="T60" fmla="*/ 15 w 57"/>
                <a:gd name="T61" fmla="*/ 46 h 51"/>
                <a:gd name="T62" fmla="*/ 22 w 57"/>
                <a:gd name="T63" fmla="*/ 47 h 51"/>
                <a:gd name="T64" fmla="*/ 29 w 57"/>
                <a:gd name="T65" fmla="*/ 47 h 51"/>
                <a:gd name="T66" fmla="*/ 36 w 57"/>
                <a:gd name="T67" fmla="*/ 47 h 51"/>
                <a:gd name="T68" fmla="*/ 43 w 57"/>
                <a:gd name="T69" fmla="*/ 47 h 51"/>
                <a:gd name="T70" fmla="*/ 56 w 57"/>
                <a:gd name="T71" fmla="*/ 4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7" h="51">
                  <a:moveTo>
                    <a:pt x="57" y="46"/>
                  </a:moveTo>
                  <a:cubicBezTo>
                    <a:pt x="52" y="47"/>
                    <a:pt x="48" y="49"/>
                    <a:pt x="43" y="50"/>
                  </a:cubicBezTo>
                  <a:cubicBezTo>
                    <a:pt x="39" y="50"/>
                    <a:pt x="34" y="50"/>
                    <a:pt x="29" y="51"/>
                  </a:cubicBezTo>
                  <a:cubicBezTo>
                    <a:pt x="24" y="51"/>
                    <a:pt x="20" y="50"/>
                    <a:pt x="15" y="50"/>
                  </a:cubicBezTo>
                  <a:cubicBezTo>
                    <a:pt x="12" y="50"/>
                    <a:pt x="10" y="49"/>
                    <a:pt x="8" y="48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37"/>
                    <a:pt x="7" y="28"/>
                    <a:pt x="11" y="20"/>
                  </a:cubicBezTo>
                  <a:cubicBezTo>
                    <a:pt x="13" y="16"/>
                    <a:pt x="15" y="12"/>
                    <a:pt x="18" y="9"/>
                  </a:cubicBezTo>
                  <a:cubicBezTo>
                    <a:pt x="19" y="7"/>
                    <a:pt x="21" y="5"/>
                    <a:pt x="23" y="3"/>
                  </a:cubicBezTo>
                  <a:cubicBezTo>
                    <a:pt x="25" y="2"/>
                    <a:pt x="27" y="1"/>
                    <a:pt x="30" y="1"/>
                  </a:cubicBezTo>
                  <a:cubicBezTo>
                    <a:pt x="32" y="0"/>
                    <a:pt x="32" y="1"/>
                    <a:pt x="34" y="1"/>
                  </a:cubicBezTo>
                  <a:cubicBezTo>
                    <a:pt x="35" y="1"/>
                    <a:pt x="36" y="2"/>
                    <a:pt x="38" y="3"/>
                  </a:cubicBezTo>
                  <a:cubicBezTo>
                    <a:pt x="40" y="4"/>
                    <a:pt x="41" y="6"/>
                    <a:pt x="43" y="8"/>
                  </a:cubicBezTo>
                  <a:cubicBezTo>
                    <a:pt x="46" y="12"/>
                    <a:pt x="48" y="16"/>
                    <a:pt x="50" y="20"/>
                  </a:cubicBezTo>
                  <a:cubicBezTo>
                    <a:pt x="53" y="28"/>
                    <a:pt x="56" y="37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lose/>
                  <a:moveTo>
                    <a:pt x="56" y="46"/>
                  </a:moveTo>
                  <a:cubicBezTo>
                    <a:pt x="53" y="38"/>
                    <a:pt x="50" y="29"/>
                    <a:pt x="46" y="22"/>
                  </a:cubicBezTo>
                  <a:cubicBezTo>
                    <a:pt x="44" y="18"/>
                    <a:pt x="42" y="14"/>
                    <a:pt x="39" y="11"/>
                  </a:cubicBezTo>
                  <a:cubicBezTo>
                    <a:pt x="38" y="9"/>
                    <a:pt x="37" y="8"/>
                    <a:pt x="35" y="7"/>
                  </a:cubicBezTo>
                  <a:cubicBezTo>
                    <a:pt x="34" y="6"/>
                    <a:pt x="34" y="6"/>
                    <a:pt x="33" y="6"/>
                  </a:cubicBezTo>
                  <a:cubicBezTo>
                    <a:pt x="32" y="5"/>
                    <a:pt x="30" y="5"/>
                    <a:pt x="30" y="5"/>
                  </a:cubicBezTo>
                  <a:cubicBezTo>
                    <a:pt x="29" y="5"/>
                    <a:pt x="27" y="6"/>
                    <a:pt x="25" y="7"/>
                  </a:cubicBezTo>
                  <a:cubicBezTo>
                    <a:pt x="23" y="8"/>
                    <a:pt x="22" y="9"/>
                    <a:pt x="21" y="11"/>
                  </a:cubicBezTo>
                  <a:cubicBezTo>
                    <a:pt x="18" y="14"/>
                    <a:pt x="15" y="18"/>
                    <a:pt x="13" y="21"/>
                  </a:cubicBezTo>
                  <a:cubicBezTo>
                    <a:pt x="8" y="29"/>
                    <a:pt x="5" y="37"/>
                    <a:pt x="2" y="46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11" y="46"/>
                    <a:pt x="13" y="46"/>
                    <a:pt x="15" y="46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4" y="47"/>
                    <a:pt x="27" y="47"/>
                    <a:pt x="29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8" y="47"/>
                    <a:pt x="40" y="47"/>
                    <a:pt x="43" y="47"/>
                  </a:cubicBezTo>
                  <a:cubicBezTo>
                    <a:pt x="47" y="46"/>
                    <a:pt x="52" y="46"/>
                    <a:pt x="56" y="46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7" name="Freeform 147">
              <a:extLst>
                <a:ext uri="{FF2B5EF4-FFF2-40B4-BE49-F238E27FC236}">
                  <a16:creationId xmlns:a16="http://schemas.microsoft.com/office/drawing/2014/main" id="{FAF2AC68-CF53-471B-5FB8-4E6E567CE52D}"/>
                </a:ext>
              </a:extLst>
            </p:cNvPr>
            <p:cNvSpPr/>
            <p:nvPr/>
          </p:nvSpPr>
          <p:spPr bwMode="auto">
            <a:xfrm>
              <a:off x="3888" y="1317"/>
              <a:ext cx="264" cy="23"/>
            </a:xfrm>
            <a:custGeom>
              <a:avLst/>
              <a:gdLst>
                <a:gd name="T0" fmla="*/ 0 w 58"/>
                <a:gd name="T1" fmla="*/ 0 h 5"/>
                <a:gd name="T2" fmla="*/ 9 w 58"/>
                <a:gd name="T3" fmla="*/ 1 h 5"/>
                <a:gd name="T4" fmla="*/ 18 w 58"/>
                <a:gd name="T5" fmla="*/ 2 h 5"/>
                <a:gd name="T6" fmla="*/ 29 w 58"/>
                <a:gd name="T7" fmla="*/ 2 h 5"/>
                <a:gd name="T8" fmla="*/ 49 w 58"/>
                <a:gd name="T9" fmla="*/ 1 h 5"/>
                <a:gd name="T10" fmla="*/ 58 w 58"/>
                <a:gd name="T11" fmla="*/ 0 h 5"/>
                <a:gd name="T12" fmla="*/ 49 w 58"/>
                <a:gd name="T13" fmla="*/ 2 h 5"/>
                <a:gd name="T14" fmla="*/ 40 w 58"/>
                <a:gd name="T15" fmla="*/ 4 h 5"/>
                <a:gd name="T16" fmla="*/ 29 w 58"/>
                <a:gd name="T17" fmla="*/ 5 h 5"/>
                <a:gd name="T18" fmla="*/ 18 w 58"/>
                <a:gd name="T19" fmla="*/ 4 h 5"/>
                <a:gd name="T20" fmla="*/ 9 w 58"/>
                <a:gd name="T21" fmla="*/ 3 h 5"/>
                <a:gd name="T22" fmla="*/ 0 w 58"/>
                <a:gd name="T2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5">
                  <a:moveTo>
                    <a:pt x="0" y="0"/>
                  </a:moveTo>
                  <a:cubicBezTo>
                    <a:pt x="0" y="0"/>
                    <a:pt x="3" y="0"/>
                    <a:pt x="9" y="1"/>
                  </a:cubicBezTo>
                  <a:cubicBezTo>
                    <a:pt x="12" y="2"/>
                    <a:pt x="15" y="1"/>
                    <a:pt x="18" y="2"/>
                  </a:cubicBezTo>
                  <a:cubicBezTo>
                    <a:pt x="22" y="2"/>
                    <a:pt x="25" y="2"/>
                    <a:pt x="29" y="2"/>
                  </a:cubicBezTo>
                  <a:cubicBezTo>
                    <a:pt x="36" y="1"/>
                    <a:pt x="44" y="1"/>
                    <a:pt x="49" y="1"/>
                  </a:cubicBezTo>
                  <a:cubicBezTo>
                    <a:pt x="55" y="0"/>
                    <a:pt x="58" y="0"/>
                    <a:pt x="58" y="0"/>
                  </a:cubicBezTo>
                  <a:cubicBezTo>
                    <a:pt x="58" y="0"/>
                    <a:pt x="55" y="1"/>
                    <a:pt x="49" y="2"/>
                  </a:cubicBezTo>
                  <a:cubicBezTo>
                    <a:pt x="47" y="3"/>
                    <a:pt x="43" y="4"/>
                    <a:pt x="40" y="4"/>
                  </a:cubicBezTo>
                  <a:cubicBezTo>
                    <a:pt x="36" y="4"/>
                    <a:pt x="33" y="5"/>
                    <a:pt x="29" y="5"/>
                  </a:cubicBezTo>
                  <a:cubicBezTo>
                    <a:pt x="25" y="5"/>
                    <a:pt x="22" y="4"/>
                    <a:pt x="18" y="4"/>
                  </a:cubicBezTo>
                  <a:cubicBezTo>
                    <a:pt x="15" y="4"/>
                    <a:pt x="11" y="4"/>
                    <a:pt x="9" y="3"/>
                  </a:cubicBezTo>
                  <a:cubicBezTo>
                    <a:pt x="3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8" name="Freeform 148">
              <a:extLst>
                <a:ext uri="{FF2B5EF4-FFF2-40B4-BE49-F238E27FC236}">
                  <a16:creationId xmlns:a16="http://schemas.microsoft.com/office/drawing/2014/main" id="{D8722C10-DA28-D23C-C649-B3B93809C790}"/>
                </a:ext>
              </a:extLst>
            </p:cNvPr>
            <p:cNvSpPr/>
            <p:nvPr/>
          </p:nvSpPr>
          <p:spPr bwMode="auto">
            <a:xfrm>
              <a:off x="3838" y="1823"/>
              <a:ext cx="368" cy="31"/>
            </a:xfrm>
            <a:custGeom>
              <a:avLst/>
              <a:gdLst>
                <a:gd name="T0" fmla="*/ 0 w 81"/>
                <a:gd name="T1" fmla="*/ 1 h 7"/>
                <a:gd name="T2" fmla="*/ 13 w 81"/>
                <a:gd name="T3" fmla="*/ 1 h 7"/>
                <a:gd name="T4" fmla="*/ 41 w 81"/>
                <a:gd name="T5" fmla="*/ 4 h 7"/>
                <a:gd name="T6" fmla="*/ 56 w 81"/>
                <a:gd name="T7" fmla="*/ 3 h 7"/>
                <a:gd name="T8" fmla="*/ 62 w 81"/>
                <a:gd name="T9" fmla="*/ 2 h 7"/>
                <a:gd name="T10" fmla="*/ 68 w 81"/>
                <a:gd name="T11" fmla="*/ 2 h 7"/>
                <a:gd name="T12" fmla="*/ 81 w 81"/>
                <a:gd name="T13" fmla="*/ 1 h 7"/>
                <a:gd name="T14" fmla="*/ 81 w 81"/>
                <a:gd name="T15" fmla="*/ 1 h 7"/>
                <a:gd name="T16" fmla="*/ 81 w 81"/>
                <a:gd name="T17" fmla="*/ 2 h 7"/>
                <a:gd name="T18" fmla="*/ 69 w 81"/>
                <a:gd name="T19" fmla="*/ 5 h 7"/>
                <a:gd name="T20" fmla="*/ 56 w 81"/>
                <a:gd name="T21" fmla="*/ 7 h 7"/>
                <a:gd name="T22" fmla="*/ 41 w 81"/>
                <a:gd name="T23" fmla="*/ 7 h 7"/>
                <a:gd name="T24" fmla="*/ 26 w 81"/>
                <a:gd name="T25" fmla="*/ 6 h 7"/>
                <a:gd name="T26" fmla="*/ 19 w 81"/>
                <a:gd name="T27" fmla="*/ 6 h 7"/>
                <a:gd name="T28" fmla="*/ 13 w 81"/>
                <a:gd name="T29" fmla="*/ 5 h 7"/>
                <a:gd name="T30" fmla="*/ 0 w 81"/>
                <a:gd name="T31" fmla="*/ 1 h 7"/>
                <a:gd name="T32" fmla="*/ 0 w 81"/>
                <a:gd name="T33" fmla="*/ 1 h 7"/>
                <a:gd name="T34" fmla="*/ 0 w 81"/>
                <a:gd name="T3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1" h="7">
                  <a:moveTo>
                    <a:pt x="0" y="1"/>
                  </a:moveTo>
                  <a:cubicBezTo>
                    <a:pt x="0" y="1"/>
                    <a:pt x="6" y="0"/>
                    <a:pt x="13" y="1"/>
                  </a:cubicBezTo>
                  <a:cubicBezTo>
                    <a:pt x="21" y="2"/>
                    <a:pt x="30" y="5"/>
                    <a:pt x="41" y="4"/>
                  </a:cubicBezTo>
                  <a:cubicBezTo>
                    <a:pt x="46" y="4"/>
                    <a:pt x="51" y="3"/>
                    <a:pt x="56" y="3"/>
                  </a:cubicBezTo>
                  <a:cubicBezTo>
                    <a:pt x="58" y="3"/>
                    <a:pt x="60" y="3"/>
                    <a:pt x="62" y="2"/>
                  </a:cubicBezTo>
                  <a:cubicBezTo>
                    <a:pt x="64" y="2"/>
                    <a:pt x="66" y="2"/>
                    <a:pt x="68" y="2"/>
                  </a:cubicBezTo>
                  <a:cubicBezTo>
                    <a:pt x="76" y="1"/>
                    <a:pt x="81" y="1"/>
                    <a:pt x="81" y="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1" y="1"/>
                    <a:pt x="81" y="1"/>
                    <a:pt x="81" y="2"/>
                  </a:cubicBezTo>
                  <a:cubicBezTo>
                    <a:pt x="81" y="2"/>
                    <a:pt x="77" y="4"/>
                    <a:pt x="69" y="5"/>
                  </a:cubicBezTo>
                  <a:cubicBezTo>
                    <a:pt x="65" y="6"/>
                    <a:pt x="61" y="7"/>
                    <a:pt x="56" y="7"/>
                  </a:cubicBezTo>
                  <a:cubicBezTo>
                    <a:pt x="51" y="7"/>
                    <a:pt x="46" y="7"/>
                    <a:pt x="41" y="7"/>
                  </a:cubicBezTo>
                  <a:cubicBezTo>
                    <a:pt x="36" y="6"/>
                    <a:pt x="31" y="5"/>
                    <a:pt x="26" y="6"/>
                  </a:cubicBezTo>
                  <a:cubicBezTo>
                    <a:pt x="23" y="6"/>
                    <a:pt x="21" y="6"/>
                    <a:pt x="19" y="6"/>
                  </a:cubicBezTo>
                  <a:cubicBezTo>
                    <a:pt x="16" y="6"/>
                    <a:pt x="14" y="5"/>
                    <a:pt x="13" y="5"/>
                  </a:cubicBezTo>
                  <a:cubicBezTo>
                    <a:pt x="5" y="3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9" name="Freeform 149">
              <a:extLst>
                <a:ext uri="{FF2B5EF4-FFF2-40B4-BE49-F238E27FC236}">
                  <a16:creationId xmlns:a16="http://schemas.microsoft.com/office/drawing/2014/main" id="{B966C7CA-E72B-0804-75D4-CA984661CE50}"/>
                </a:ext>
              </a:extLst>
            </p:cNvPr>
            <p:cNvSpPr/>
            <p:nvPr/>
          </p:nvSpPr>
          <p:spPr bwMode="auto">
            <a:xfrm>
              <a:off x="3847" y="1873"/>
              <a:ext cx="350" cy="31"/>
            </a:xfrm>
            <a:custGeom>
              <a:avLst/>
              <a:gdLst>
                <a:gd name="T0" fmla="*/ 0 w 77"/>
                <a:gd name="T1" fmla="*/ 2 h 7"/>
                <a:gd name="T2" fmla="*/ 12 w 77"/>
                <a:gd name="T3" fmla="*/ 2 h 7"/>
                <a:gd name="T4" fmla="*/ 38 w 77"/>
                <a:gd name="T5" fmla="*/ 5 h 7"/>
                <a:gd name="T6" fmla="*/ 52 w 77"/>
                <a:gd name="T7" fmla="*/ 2 h 7"/>
                <a:gd name="T8" fmla="*/ 59 w 77"/>
                <a:gd name="T9" fmla="*/ 2 h 7"/>
                <a:gd name="T10" fmla="*/ 65 w 77"/>
                <a:gd name="T11" fmla="*/ 1 h 7"/>
                <a:gd name="T12" fmla="*/ 77 w 77"/>
                <a:gd name="T13" fmla="*/ 0 h 7"/>
                <a:gd name="T14" fmla="*/ 77 w 77"/>
                <a:gd name="T15" fmla="*/ 0 h 7"/>
                <a:gd name="T16" fmla="*/ 77 w 77"/>
                <a:gd name="T17" fmla="*/ 1 h 7"/>
                <a:gd name="T18" fmla="*/ 65 w 77"/>
                <a:gd name="T19" fmla="*/ 5 h 7"/>
                <a:gd name="T20" fmla="*/ 53 w 77"/>
                <a:gd name="T21" fmla="*/ 7 h 7"/>
                <a:gd name="T22" fmla="*/ 38 w 77"/>
                <a:gd name="T23" fmla="*/ 7 h 7"/>
                <a:gd name="T24" fmla="*/ 24 w 77"/>
                <a:gd name="T25" fmla="*/ 6 h 7"/>
                <a:gd name="T26" fmla="*/ 17 w 77"/>
                <a:gd name="T27" fmla="*/ 7 h 7"/>
                <a:gd name="T28" fmla="*/ 12 w 77"/>
                <a:gd name="T29" fmla="*/ 5 h 7"/>
                <a:gd name="T30" fmla="*/ 0 w 77"/>
                <a:gd name="T31" fmla="*/ 2 h 7"/>
                <a:gd name="T32" fmla="*/ 0 w 77"/>
                <a:gd name="T33" fmla="*/ 2 h 7"/>
                <a:gd name="T34" fmla="*/ 0 w 77"/>
                <a:gd name="T3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" h="7">
                  <a:moveTo>
                    <a:pt x="0" y="2"/>
                  </a:moveTo>
                  <a:cubicBezTo>
                    <a:pt x="0" y="2"/>
                    <a:pt x="5" y="1"/>
                    <a:pt x="12" y="2"/>
                  </a:cubicBezTo>
                  <a:cubicBezTo>
                    <a:pt x="19" y="3"/>
                    <a:pt x="29" y="6"/>
                    <a:pt x="38" y="5"/>
                  </a:cubicBezTo>
                  <a:cubicBezTo>
                    <a:pt x="43" y="3"/>
                    <a:pt x="48" y="3"/>
                    <a:pt x="52" y="2"/>
                  </a:cubicBezTo>
                  <a:cubicBezTo>
                    <a:pt x="55" y="2"/>
                    <a:pt x="57" y="2"/>
                    <a:pt x="59" y="2"/>
                  </a:cubicBezTo>
                  <a:cubicBezTo>
                    <a:pt x="61" y="1"/>
                    <a:pt x="63" y="1"/>
                    <a:pt x="65" y="1"/>
                  </a:cubicBezTo>
                  <a:cubicBezTo>
                    <a:pt x="72" y="0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2" y="3"/>
                    <a:pt x="65" y="5"/>
                  </a:cubicBezTo>
                  <a:cubicBezTo>
                    <a:pt x="62" y="6"/>
                    <a:pt x="57" y="7"/>
                    <a:pt x="53" y="7"/>
                  </a:cubicBezTo>
                  <a:cubicBezTo>
                    <a:pt x="48" y="7"/>
                    <a:pt x="43" y="7"/>
                    <a:pt x="38" y="7"/>
                  </a:cubicBezTo>
                  <a:cubicBezTo>
                    <a:pt x="34" y="6"/>
                    <a:pt x="29" y="6"/>
                    <a:pt x="24" y="6"/>
                  </a:cubicBezTo>
                  <a:cubicBezTo>
                    <a:pt x="22" y="6"/>
                    <a:pt x="19" y="7"/>
                    <a:pt x="17" y="7"/>
                  </a:cubicBezTo>
                  <a:cubicBezTo>
                    <a:pt x="15" y="6"/>
                    <a:pt x="13" y="6"/>
                    <a:pt x="12" y="5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0" name="Freeform 150">
              <a:extLst>
                <a:ext uri="{FF2B5EF4-FFF2-40B4-BE49-F238E27FC236}">
                  <a16:creationId xmlns:a16="http://schemas.microsoft.com/office/drawing/2014/main" id="{1C61C3E6-2BB2-0AFA-6959-98329A180A76}"/>
                </a:ext>
              </a:extLst>
            </p:cNvPr>
            <p:cNvSpPr/>
            <p:nvPr/>
          </p:nvSpPr>
          <p:spPr bwMode="auto">
            <a:xfrm>
              <a:off x="3797" y="2193"/>
              <a:ext cx="191" cy="14"/>
            </a:xfrm>
            <a:custGeom>
              <a:avLst/>
              <a:gdLst>
                <a:gd name="T0" fmla="*/ 0 w 42"/>
                <a:gd name="T1" fmla="*/ 2 h 3"/>
                <a:gd name="T2" fmla="*/ 7 w 42"/>
                <a:gd name="T3" fmla="*/ 1 h 3"/>
                <a:gd name="T4" fmla="*/ 21 w 42"/>
                <a:gd name="T5" fmla="*/ 0 h 3"/>
                <a:gd name="T6" fmla="*/ 35 w 42"/>
                <a:gd name="T7" fmla="*/ 0 h 3"/>
                <a:gd name="T8" fmla="*/ 42 w 42"/>
                <a:gd name="T9" fmla="*/ 1 h 3"/>
                <a:gd name="T10" fmla="*/ 35 w 42"/>
                <a:gd name="T11" fmla="*/ 2 h 3"/>
                <a:gd name="T12" fmla="*/ 21 w 42"/>
                <a:gd name="T13" fmla="*/ 3 h 3"/>
                <a:gd name="T14" fmla="*/ 7 w 42"/>
                <a:gd name="T15" fmla="*/ 3 h 3"/>
                <a:gd name="T16" fmla="*/ 0 w 42"/>
                <a:gd name="T1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">
                  <a:moveTo>
                    <a:pt x="0" y="2"/>
                  </a:moveTo>
                  <a:cubicBezTo>
                    <a:pt x="0" y="2"/>
                    <a:pt x="3" y="1"/>
                    <a:pt x="7" y="1"/>
                  </a:cubicBezTo>
                  <a:cubicBezTo>
                    <a:pt x="11" y="0"/>
                    <a:pt x="16" y="0"/>
                    <a:pt x="21" y="0"/>
                  </a:cubicBezTo>
                  <a:cubicBezTo>
                    <a:pt x="26" y="0"/>
                    <a:pt x="31" y="0"/>
                    <a:pt x="35" y="0"/>
                  </a:cubicBezTo>
                  <a:cubicBezTo>
                    <a:pt x="39" y="0"/>
                    <a:pt x="42" y="1"/>
                    <a:pt x="42" y="1"/>
                  </a:cubicBezTo>
                  <a:cubicBezTo>
                    <a:pt x="42" y="1"/>
                    <a:pt x="39" y="1"/>
                    <a:pt x="35" y="2"/>
                  </a:cubicBezTo>
                  <a:cubicBezTo>
                    <a:pt x="31" y="3"/>
                    <a:pt x="26" y="3"/>
                    <a:pt x="21" y="3"/>
                  </a:cubicBezTo>
                  <a:cubicBezTo>
                    <a:pt x="16" y="3"/>
                    <a:pt x="11" y="3"/>
                    <a:pt x="7" y="3"/>
                  </a:cubicBezTo>
                  <a:cubicBezTo>
                    <a:pt x="3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1" name="Freeform 151">
              <a:extLst>
                <a:ext uri="{FF2B5EF4-FFF2-40B4-BE49-F238E27FC236}">
                  <a16:creationId xmlns:a16="http://schemas.microsoft.com/office/drawing/2014/main" id="{955A0E23-098C-121D-53F6-4DC65802336B}"/>
                </a:ext>
              </a:extLst>
            </p:cNvPr>
            <p:cNvSpPr/>
            <p:nvPr/>
          </p:nvSpPr>
          <p:spPr bwMode="auto">
            <a:xfrm>
              <a:off x="3783" y="2022"/>
              <a:ext cx="91" cy="85"/>
            </a:xfrm>
            <a:custGeom>
              <a:avLst/>
              <a:gdLst>
                <a:gd name="T0" fmla="*/ 20 w 20"/>
                <a:gd name="T1" fmla="*/ 0 h 19"/>
                <a:gd name="T2" fmla="*/ 17 w 20"/>
                <a:gd name="T3" fmla="*/ 4 h 19"/>
                <a:gd name="T4" fmla="*/ 11 w 20"/>
                <a:gd name="T5" fmla="*/ 11 h 19"/>
                <a:gd name="T6" fmla="*/ 4 w 20"/>
                <a:gd name="T7" fmla="*/ 17 h 19"/>
                <a:gd name="T8" fmla="*/ 0 w 20"/>
                <a:gd name="T9" fmla="*/ 19 h 19"/>
                <a:gd name="T10" fmla="*/ 3 w 20"/>
                <a:gd name="T11" fmla="*/ 15 h 19"/>
                <a:gd name="T12" fmla="*/ 9 w 20"/>
                <a:gd name="T13" fmla="*/ 9 h 19"/>
                <a:gd name="T14" fmla="*/ 16 w 20"/>
                <a:gd name="T15" fmla="*/ 3 h 19"/>
                <a:gd name="T16" fmla="*/ 20 w 20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9">
                  <a:moveTo>
                    <a:pt x="20" y="0"/>
                  </a:moveTo>
                  <a:cubicBezTo>
                    <a:pt x="20" y="0"/>
                    <a:pt x="19" y="2"/>
                    <a:pt x="17" y="4"/>
                  </a:cubicBezTo>
                  <a:cubicBezTo>
                    <a:pt x="16" y="6"/>
                    <a:pt x="14" y="8"/>
                    <a:pt x="11" y="11"/>
                  </a:cubicBezTo>
                  <a:cubicBezTo>
                    <a:pt x="9" y="13"/>
                    <a:pt x="6" y="15"/>
                    <a:pt x="4" y="17"/>
                  </a:cubicBezTo>
                  <a:cubicBezTo>
                    <a:pt x="2" y="18"/>
                    <a:pt x="0" y="19"/>
                    <a:pt x="0" y="19"/>
                  </a:cubicBezTo>
                  <a:cubicBezTo>
                    <a:pt x="0" y="19"/>
                    <a:pt x="1" y="17"/>
                    <a:pt x="3" y="15"/>
                  </a:cubicBezTo>
                  <a:cubicBezTo>
                    <a:pt x="4" y="13"/>
                    <a:pt x="7" y="11"/>
                    <a:pt x="9" y="9"/>
                  </a:cubicBezTo>
                  <a:cubicBezTo>
                    <a:pt x="12" y="6"/>
                    <a:pt x="14" y="4"/>
                    <a:pt x="16" y="3"/>
                  </a:cubicBezTo>
                  <a:cubicBezTo>
                    <a:pt x="18" y="1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2" name="Freeform 152">
              <a:extLst>
                <a:ext uri="{FF2B5EF4-FFF2-40B4-BE49-F238E27FC236}">
                  <a16:creationId xmlns:a16="http://schemas.microsoft.com/office/drawing/2014/main" id="{558FEFE4-08E6-D27D-9AB6-D18C39F66D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28" y="1918"/>
              <a:ext cx="178" cy="456"/>
            </a:xfrm>
            <a:custGeom>
              <a:avLst/>
              <a:gdLst>
                <a:gd name="T0" fmla="*/ 2 w 39"/>
                <a:gd name="T1" fmla="*/ 51 h 101"/>
                <a:gd name="T2" fmla="*/ 11 w 39"/>
                <a:gd name="T3" fmla="*/ 76 h 101"/>
                <a:gd name="T4" fmla="*/ 18 w 39"/>
                <a:gd name="T5" fmla="*/ 88 h 101"/>
                <a:gd name="T6" fmla="*/ 22 w 39"/>
                <a:gd name="T7" fmla="*/ 93 h 101"/>
                <a:gd name="T8" fmla="*/ 27 w 39"/>
                <a:gd name="T9" fmla="*/ 97 h 101"/>
                <a:gd name="T10" fmla="*/ 25 w 39"/>
                <a:gd name="T11" fmla="*/ 97 h 101"/>
                <a:gd name="T12" fmla="*/ 29 w 39"/>
                <a:gd name="T13" fmla="*/ 96 h 101"/>
                <a:gd name="T14" fmla="*/ 34 w 39"/>
                <a:gd name="T15" fmla="*/ 95 h 101"/>
                <a:gd name="T16" fmla="*/ 33 w 39"/>
                <a:gd name="T17" fmla="*/ 96 h 101"/>
                <a:gd name="T18" fmla="*/ 36 w 39"/>
                <a:gd name="T19" fmla="*/ 88 h 101"/>
                <a:gd name="T20" fmla="*/ 37 w 39"/>
                <a:gd name="T21" fmla="*/ 78 h 101"/>
                <a:gd name="T22" fmla="*/ 35 w 39"/>
                <a:gd name="T23" fmla="*/ 59 h 101"/>
                <a:gd name="T24" fmla="*/ 31 w 39"/>
                <a:gd name="T25" fmla="*/ 40 h 101"/>
                <a:gd name="T26" fmla="*/ 23 w 39"/>
                <a:gd name="T27" fmla="*/ 23 h 101"/>
                <a:gd name="T28" fmla="*/ 13 w 39"/>
                <a:gd name="T29" fmla="*/ 7 h 101"/>
                <a:gd name="T30" fmla="*/ 10 w 39"/>
                <a:gd name="T31" fmla="*/ 4 h 101"/>
                <a:gd name="T32" fmla="*/ 10 w 39"/>
                <a:gd name="T33" fmla="*/ 4 h 101"/>
                <a:gd name="T34" fmla="*/ 8 w 39"/>
                <a:gd name="T35" fmla="*/ 5 h 101"/>
                <a:gd name="T36" fmla="*/ 5 w 39"/>
                <a:gd name="T37" fmla="*/ 13 h 101"/>
                <a:gd name="T38" fmla="*/ 2 w 39"/>
                <a:gd name="T39" fmla="*/ 51 h 101"/>
                <a:gd name="T40" fmla="*/ 2 w 39"/>
                <a:gd name="T41" fmla="*/ 51 h 101"/>
                <a:gd name="T42" fmla="*/ 0 w 39"/>
                <a:gd name="T43" fmla="*/ 31 h 101"/>
                <a:gd name="T44" fmla="*/ 1 w 39"/>
                <a:gd name="T45" fmla="*/ 12 h 101"/>
                <a:gd name="T46" fmla="*/ 5 w 39"/>
                <a:gd name="T47" fmla="*/ 2 h 101"/>
                <a:gd name="T48" fmla="*/ 8 w 39"/>
                <a:gd name="T49" fmla="*/ 0 h 101"/>
                <a:gd name="T50" fmla="*/ 12 w 39"/>
                <a:gd name="T51" fmla="*/ 0 h 101"/>
                <a:gd name="T52" fmla="*/ 17 w 39"/>
                <a:gd name="T53" fmla="*/ 4 h 101"/>
                <a:gd name="T54" fmla="*/ 27 w 39"/>
                <a:gd name="T55" fmla="*/ 21 h 101"/>
                <a:gd name="T56" fmla="*/ 37 w 39"/>
                <a:gd name="T57" fmla="*/ 59 h 101"/>
                <a:gd name="T58" fmla="*/ 39 w 39"/>
                <a:gd name="T59" fmla="*/ 78 h 101"/>
                <a:gd name="T60" fmla="*/ 38 w 39"/>
                <a:gd name="T61" fmla="*/ 88 h 101"/>
                <a:gd name="T62" fmla="*/ 35 w 39"/>
                <a:gd name="T63" fmla="*/ 98 h 101"/>
                <a:gd name="T64" fmla="*/ 35 w 39"/>
                <a:gd name="T65" fmla="*/ 98 h 101"/>
                <a:gd name="T66" fmla="*/ 34 w 39"/>
                <a:gd name="T67" fmla="*/ 98 h 101"/>
                <a:gd name="T68" fmla="*/ 30 w 39"/>
                <a:gd name="T69" fmla="*/ 99 h 101"/>
                <a:gd name="T70" fmla="*/ 26 w 39"/>
                <a:gd name="T71" fmla="*/ 100 h 101"/>
                <a:gd name="T72" fmla="*/ 26 w 39"/>
                <a:gd name="T73" fmla="*/ 101 h 101"/>
                <a:gd name="T74" fmla="*/ 25 w 39"/>
                <a:gd name="T75" fmla="*/ 100 h 101"/>
                <a:gd name="T76" fmla="*/ 19 w 39"/>
                <a:gd name="T77" fmla="*/ 96 h 101"/>
                <a:gd name="T78" fmla="*/ 15 w 39"/>
                <a:gd name="T79" fmla="*/ 90 h 101"/>
                <a:gd name="T80" fmla="*/ 9 w 39"/>
                <a:gd name="T81" fmla="*/ 77 h 101"/>
                <a:gd name="T82" fmla="*/ 5 w 39"/>
                <a:gd name="T83" fmla="*/ 64 h 101"/>
                <a:gd name="T84" fmla="*/ 2 w 39"/>
                <a:gd name="T85" fmla="*/ 5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" h="101">
                  <a:moveTo>
                    <a:pt x="2" y="51"/>
                  </a:moveTo>
                  <a:cubicBezTo>
                    <a:pt x="4" y="60"/>
                    <a:pt x="7" y="68"/>
                    <a:pt x="11" y="76"/>
                  </a:cubicBezTo>
                  <a:cubicBezTo>
                    <a:pt x="14" y="80"/>
                    <a:pt x="16" y="84"/>
                    <a:pt x="18" y="88"/>
                  </a:cubicBezTo>
                  <a:cubicBezTo>
                    <a:pt x="19" y="90"/>
                    <a:pt x="21" y="91"/>
                    <a:pt x="22" y="93"/>
                  </a:cubicBezTo>
                  <a:cubicBezTo>
                    <a:pt x="23" y="95"/>
                    <a:pt x="25" y="96"/>
                    <a:pt x="27" y="97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7" y="97"/>
                    <a:pt x="28" y="96"/>
                    <a:pt x="29" y="96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3" y="96"/>
                    <a:pt x="33" y="96"/>
                    <a:pt x="33" y="96"/>
                  </a:cubicBezTo>
                  <a:cubicBezTo>
                    <a:pt x="35" y="94"/>
                    <a:pt x="36" y="91"/>
                    <a:pt x="36" y="88"/>
                  </a:cubicBezTo>
                  <a:cubicBezTo>
                    <a:pt x="37" y="85"/>
                    <a:pt x="37" y="81"/>
                    <a:pt x="37" y="78"/>
                  </a:cubicBezTo>
                  <a:cubicBezTo>
                    <a:pt x="37" y="72"/>
                    <a:pt x="36" y="65"/>
                    <a:pt x="35" y="59"/>
                  </a:cubicBezTo>
                  <a:cubicBezTo>
                    <a:pt x="34" y="53"/>
                    <a:pt x="33" y="46"/>
                    <a:pt x="31" y="40"/>
                  </a:cubicBezTo>
                  <a:cubicBezTo>
                    <a:pt x="28" y="34"/>
                    <a:pt x="26" y="28"/>
                    <a:pt x="23" y="23"/>
                  </a:cubicBezTo>
                  <a:cubicBezTo>
                    <a:pt x="20" y="17"/>
                    <a:pt x="17" y="11"/>
                    <a:pt x="13" y="7"/>
                  </a:cubicBezTo>
                  <a:cubicBezTo>
                    <a:pt x="12" y="6"/>
                    <a:pt x="11" y="5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8" y="5"/>
                    <a:pt x="8" y="5"/>
                  </a:cubicBezTo>
                  <a:cubicBezTo>
                    <a:pt x="7" y="6"/>
                    <a:pt x="5" y="10"/>
                    <a:pt x="5" y="13"/>
                  </a:cubicBezTo>
                  <a:cubicBezTo>
                    <a:pt x="2" y="25"/>
                    <a:pt x="1" y="38"/>
                    <a:pt x="2" y="51"/>
                  </a:cubicBezTo>
                  <a:close/>
                  <a:moveTo>
                    <a:pt x="2" y="51"/>
                  </a:moveTo>
                  <a:cubicBezTo>
                    <a:pt x="1" y="44"/>
                    <a:pt x="1" y="38"/>
                    <a:pt x="0" y="31"/>
                  </a:cubicBezTo>
                  <a:cubicBezTo>
                    <a:pt x="0" y="25"/>
                    <a:pt x="0" y="18"/>
                    <a:pt x="1" y="12"/>
                  </a:cubicBezTo>
                  <a:cubicBezTo>
                    <a:pt x="2" y="8"/>
                    <a:pt x="2" y="5"/>
                    <a:pt x="5" y="2"/>
                  </a:cubicBezTo>
                  <a:cubicBezTo>
                    <a:pt x="6" y="1"/>
                    <a:pt x="7" y="0"/>
                    <a:pt x="8" y="0"/>
                  </a:cubicBezTo>
                  <a:cubicBezTo>
                    <a:pt x="9" y="0"/>
                    <a:pt x="11" y="0"/>
                    <a:pt x="12" y="0"/>
                  </a:cubicBezTo>
                  <a:cubicBezTo>
                    <a:pt x="14" y="1"/>
                    <a:pt x="15" y="3"/>
                    <a:pt x="17" y="4"/>
                  </a:cubicBezTo>
                  <a:cubicBezTo>
                    <a:pt x="21" y="9"/>
                    <a:pt x="24" y="15"/>
                    <a:pt x="27" y="21"/>
                  </a:cubicBezTo>
                  <a:cubicBezTo>
                    <a:pt x="32" y="33"/>
                    <a:pt x="36" y="46"/>
                    <a:pt x="37" y="59"/>
                  </a:cubicBezTo>
                  <a:cubicBezTo>
                    <a:pt x="38" y="65"/>
                    <a:pt x="38" y="72"/>
                    <a:pt x="39" y="78"/>
                  </a:cubicBezTo>
                  <a:cubicBezTo>
                    <a:pt x="39" y="81"/>
                    <a:pt x="39" y="85"/>
                    <a:pt x="38" y="88"/>
                  </a:cubicBezTo>
                  <a:cubicBezTo>
                    <a:pt x="38" y="91"/>
                    <a:pt x="38" y="95"/>
                    <a:pt x="35" y="98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4" y="98"/>
                    <a:pt x="34" y="98"/>
                    <a:pt x="34" y="98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29" y="99"/>
                    <a:pt x="28" y="100"/>
                    <a:pt x="26" y="100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6" y="101"/>
                    <a:pt x="25" y="101"/>
                    <a:pt x="25" y="100"/>
                  </a:cubicBezTo>
                  <a:cubicBezTo>
                    <a:pt x="23" y="99"/>
                    <a:pt x="21" y="98"/>
                    <a:pt x="19" y="96"/>
                  </a:cubicBezTo>
                  <a:cubicBezTo>
                    <a:pt x="18" y="94"/>
                    <a:pt x="16" y="92"/>
                    <a:pt x="15" y="90"/>
                  </a:cubicBezTo>
                  <a:cubicBezTo>
                    <a:pt x="13" y="86"/>
                    <a:pt x="11" y="82"/>
                    <a:pt x="9" y="77"/>
                  </a:cubicBezTo>
                  <a:cubicBezTo>
                    <a:pt x="7" y="73"/>
                    <a:pt x="6" y="69"/>
                    <a:pt x="5" y="64"/>
                  </a:cubicBezTo>
                  <a:cubicBezTo>
                    <a:pt x="4" y="60"/>
                    <a:pt x="3" y="55"/>
                    <a:pt x="2" y="5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3" name="Freeform 153">
              <a:extLst>
                <a:ext uri="{FF2B5EF4-FFF2-40B4-BE49-F238E27FC236}">
                  <a16:creationId xmlns:a16="http://schemas.microsoft.com/office/drawing/2014/main" id="{40C28995-14BF-D947-A9DD-1A579A5C54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28" y="1918"/>
              <a:ext cx="100" cy="99"/>
            </a:xfrm>
            <a:custGeom>
              <a:avLst/>
              <a:gdLst>
                <a:gd name="T0" fmla="*/ 22 w 22"/>
                <a:gd name="T1" fmla="*/ 16 h 22"/>
                <a:gd name="T2" fmla="*/ 12 w 22"/>
                <a:gd name="T3" fmla="*/ 21 h 22"/>
                <a:gd name="T4" fmla="*/ 1 w 22"/>
                <a:gd name="T5" fmla="*/ 21 h 22"/>
                <a:gd name="T6" fmla="*/ 0 w 22"/>
                <a:gd name="T7" fmla="*/ 20 h 22"/>
                <a:gd name="T8" fmla="*/ 1 w 22"/>
                <a:gd name="T9" fmla="*/ 20 h 22"/>
                <a:gd name="T10" fmla="*/ 3 w 22"/>
                <a:gd name="T11" fmla="*/ 10 h 22"/>
                <a:gd name="T12" fmla="*/ 4 w 22"/>
                <a:gd name="T13" fmla="*/ 5 h 22"/>
                <a:gd name="T14" fmla="*/ 5 w 22"/>
                <a:gd name="T15" fmla="*/ 2 h 22"/>
                <a:gd name="T16" fmla="*/ 8 w 22"/>
                <a:gd name="T17" fmla="*/ 0 h 22"/>
                <a:gd name="T18" fmla="*/ 10 w 22"/>
                <a:gd name="T19" fmla="*/ 0 h 22"/>
                <a:gd name="T20" fmla="*/ 12 w 22"/>
                <a:gd name="T21" fmla="*/ 1 h 22"/>
                <a:gd name="T22" fmla="*/ 15 w 22"/>
                <a:gd name="T23" fmla="*/ 2 h 22"/>
                <a:gd name="T24" fmla="*/ 18 w 22"/>
                <a:gd name="T25" fmla="*/ 6 h 22"/>
                <a:gd name="T26" fmla="*/ 22 w 22"/>
                <a:gd name="T27" fmla="*/ 16 h 22"/>
                <a:gd name="T28" fmla="*/ 22 w 22"/>
                <a:gd name="T29" fmla="*/ 16 h 22"/>
                <a:gd name="T30" fmla="*/ 21 w 22"/>
                <a:gd name="T31" fmla="*/ 16 h 22"/>
                <a:gd name="T32" fmla="*/ 15 w 22"/>
                <a:gd name="T33" fmla="*/ 9 h 22"/>
                <a:gd name="T34" fmla="*/ 12 w 22"/>
                <a:gd name="T35" fmla="*/ 6 h 22"/>
                <a:gd name="T36" fmla="*/ 10 w 22"/>
                <a:gd name="T37" fmla="*/ 5 h 22"/>
                <a:gd name="T38" fmla="*/ 10 w 22"/>
                <a:gd name="T39" fmla="*/ 4 h 22"/>
                <a:gd name="T40" fmla="*/ 10 w 22"/>
                <a:gd name="T41" fmla="*/ 4 h 22"/>
                <a:gd name="T42" fmla="*/ 9 w 22"/>
                <a:gd name="T43" fmla="*/ 5 h 22"/>
                <a:gd name="T44" fmla="*/ 8 w 22"/>
                <a:gd name="T45" fmla="*/ 7 h 22"/>
                <a:gd name="T46" fmla="*/ 5 w 22"/>
                <a:gd name="T47" fmla="*/ 11 h 22"/>
                <a:gd name="T48" fmla="*/ 2 w 22"/>
                <a:gd name="T49" fmla="*/ 20 h 22"/>
                <a:gd name="T50" fmla="*/ 2 w 22"/>
                <a:gd name="T51" fmla="*/ 19 h 22"/>
                <a:gd name="T52" fmla="*/ 11 w 22"/>
                <a:gd name="T53" fmla="*/ 17 h 22"/>
                <a:gd name="T54" fmla="*/ 16 w 22"/>
                <a:gd name="T55" fmla="*/ 16 h 22"/>
                <a:gd name="T56" fmla="*/ 21 w 22"/>
                <a:gd name="T57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" h="22">
                  <a:moveTo>
                    <a:pt x="22" y="16"/>
                  </a:moveTo>
                  <a:cubicBezTo>
                    <a:pt x="19" y="18"/>
                    <a:pt x="16" y="20"/>
                    <a:pt x="12" y="21"/>
                  </a:cubicBezTo>
                  <a:cubicBezTo>
                    <a:pt x="9" y="22"/>
                    <a:pt x="5" y="21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2" y="16"/>
                    <a:pt x="2" y="13"/>
                    <a:pt x="3" y="10"/>
                  </a:cubicBezTo>
                  <a:cubicBezTo>
                    <a:pt x="3" y="8"/>
                    <a:pt x="3" y="7"/>
                    <a:pt x="4" y="5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6" y="2"/>
                    <a:pt x="7" y="1"/>
                    <a:pt x="8" y="0"/>
                  </a:cubicBezTo>
                  <a:cubicBezTo>
                    <a:pt x="10" y="0"/>
                    <a:pt x="9" y="0"/>
                    <a:pt x="10" y="0"/>
                  </a:cubicBezTo>
                  <a:cubicBezTo>
                    <a:pt x="11" y="0"/>
                    <a:pt x="12" y="0"/>
                    <a:pt x="12" y="1"/>
                  </a:cubicBezTo>
                  <a:cubicBezTo>
                    <a:pt x="13" y="1"/>
                    <a:pt x="14" y="2"/>
                    <a:pt x="15" y="2"/>
                  </a:cubicBezTo>
                  <a:cubicBezTo>
                    <a:pt x="16" y="4"/>
                    <a:pt x="17" y="5"/>
                    <a:pt x="18" y="6"/>
                  </a:cubicBezTo>
                  <a:cubicBezTo>
                    <a:pt x="20" y="9"/>
                    <a:pt x="21" y="12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21" y="16"/>
                  </a:moveTo>
                  <a:cubicBezTo>
                    <a:pt x="19" y="13"/>
                    <a:pt x="17" y="11"/>
                    <a:pt x="15" y="9"/>
                  </a:cubicBezTo>
                  <a:cubicBezTo>
                    <a:pt x="14" y="8"/>
                    <a:pt x="13" y="7"/>
                    <a:pt x="12" y="6"/>
                  </a:cubicBezTo>
                  <a:cubicBezTo>
                    <a:pt x="11" y="5"/>
                    <a:pt x="11" y="5"/>
                    <a:pt x="10" y="5"/>
                  </a:cubicBezTo>
                  <a:cubicBezTo>
                    <a:pt x="10" y="4"/>
                    <a:pt x="10" y="5"/>
                    <a:pt x="10" y="4"/>
                  </a:cubicBezTo>
                  <a:cubicBezTo>
                    <a:pt x="10" y="4"/>
                    <a:pt x="9" y="4"/>
                    <a:pt x="10" y="4"/>
                  </a:cubicBezTo>
                  <a:cubicBezTo>
                    <a:pt x="9" y="5"/>
                    <a:pt x="9" y="4"/>
                    <a:pt x="9" y="5"/>
                  </a:cubicBezTo>
                  <a:cubicBezTo>
                    <a:pt x="8" y="6"/>
                    <a:pt x="8" y="6"/>
                    <a:pt x="8" y="7"/>
                  </a:cubicBezTo>
                  <a:cubicBezTo>
                    <a:pt x="7" y="8"/>
                    <a:pt x="6" y="9"/>
                    <a:pt x="5" y="11"/>
                  </a:cubicBezTo>
                  <a:cubicBezTo>
                    <a:pt x="4" y="14"/>
                    <a:pt x="3" y="17"/>
                    <a:pt x="2" y="20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5" y="18"/>
                    <a:pt x="8" y="17"/>
                    <a:pt x="11" y="17"/>
                  </a:cubicBezTo>
                  <a:cubicBezTo>
                    <a:pt x="13" y="17"/>
                    <a:pt x="15" y="17"/>
                    <a:pt x="16" y="16"/>
                  </a:cubicBezTo>
                  <a:cubicBezTo>
                    <a:pt x="18" y="16"/>
                    <a:pt x="20" y="16"/>
                    <a:pt x="21" y="16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4" name="Freeform 154">
              <a:extLst>
                <a:ext uri="{FF2B5EF4-FFF2-40B4-BE49-F238E27FC236}">
                  <a16:creationId xmlns:a16="http://schemas.microsoft.com/office/drawing/2014/main" id="{FFC44A56-2519-4732-286A-4D0B76C58794}"/>
                </a:ext>
              </a:extLst>
            </p:cNvPr>
            <p:cNvSpPr/>
            <p:nvPr/>
          </p:nvSpPr>
          <p:spPr bwMode="auto">
            <a:xfrm>
              <a:off x="3637" y="2022"/>
              <a:ext cx="96" cy="22"/>
            </a:xfrm>
            <a:custGeom>
              <a:avLst/>
              <a:gdLst>
                <a:gd name="T0" fmla="*/ 0 w 21"/>
                <a:gd name="T1" fmla="*/ 4 h 5"/>
                <a:gd name="T2" fmla="*/ 4 w 21"/>
                <a:gd name="T3" fmla="*/ 3 h 5"/>
                <a:gd name="T4" fmla="*/ 7 w 21"/>
                <a:gd name="T5" fmla="*/ 2 h 5"/>
                <a:gd name="T6" fmla="*/ 11 w 21"/>
                <a:gd name="T7" fmla="*/ 1 h 5"/>
                <a:gd name="T8" fmla="*/ 18 w 21"/>
                <a:gd name="T9" fmla="*/ 0 h 5"/>
                <a:gd name="T10" fmla="*/ 21 w 21"/>
                <a:gd name="T11" fmla="*/ 0 h 5"/>
                <a:gd name="T12" fmla="*/ 19 w 21"/>
                <a:gd name="T13" fmla="*/ 1 h 5"/>
                <a:gd name="T14" fmla="*/ 11 w 21"/>
                <a:gd name="T15" fmla="*/ 4 h 5"/>
                <a:gd name="T16" fmla="*/ 7 w 21"/>
                <a:gd name="T17" fmla="*/ 5 h 5"/>
                <a:gd name="T18" fmla="*/ 4 w 21"/>
                <a:gd name="T19" fmla="*/ 5 h 5"/>
                <a:gd name="T20" fmla="*/ 0 w 21"/>
                <a:gd name="T2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5">
                  <a:moveTo>
                    <a:pt x="0" y="4"/>
                  </a:moveTo>
                  <a:cubicBezTo>
                    <a:pt x="0" y="4"/>
                    <a:pt x="2" y="3"/>
                    <a:pt x="4" y="3"/>
                  </a:cubicBezTo>
                  <a:cubicBezTo>
                    <a:pt x="5" y="3"/>
                    <a:pt x="6" y="2"/>
                    <a:pt x="7" y="2"/>
                  </a:cubicBezTo>
                  <a:cubicBezTo>
                    <a:pt x="8" y="2"/>
                    <a:pt x="10" y="2"/>
                    <a:pt x="11" y="1"/>
                  </a:cubicBezTo>
                  <a:cubicBezTo>
                    <a:pt x="13" y="1"/>
                    <a:pt x="16" y="0"/>
                    <a:pt x="18" y="0"/>
                  </a:cubicBezTo>
                  <a:cubicBezTo>
                    <a:pt x="20" y="0"/>
                    <a:pt x="21" y="0"/>
                    <a:pt x="21" y="0"/>
                  </a:cubicBezTo>
                  <a:cubicBezTo>
                    <a:pt x="21" y="0"/>
                    <a:pt x="20" y="0"/>
                    <a:pt x="19" y="1"/>
                  </a:cubicBezTo>
                  <a:cubicBezTo>
                    <a:pt x="17" y="3"/>
                    <a:pt x="14" y="4"/>
                    <a:pt x="11" y="4"/>
                  </a:cubicBezTo>
                  <a:cubicBezTo>
                    <a:pt x="10" y="5"/>
                    <a:pt x="8" y="5"/>
                    <a:pt x="7" y="5"/>
                  </a:cubicBezTo>
                  <a:cubicBezTo>
                    <a:pt x="6" y="5"/>
                    <a:pt x="5" y="5"/>
                    <a:pt x="4" y="5"/>
                  </a:cubicBezTo>
                  <a:cubicBezTo>
                    <a:pt x="2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5" name="Freeform 155">
              <a:extLst>
                <a:ext uri="{FF2B5EF4-FFF2-40B4-BE49-F238E27FC236}">
                  <a16:creationId xmlns:a16="http://schemas.microsoft.com/office/drawing/2014/main" id="{2272C82F-1C18-B73E-BC1C-5E1592394184}"/>
                </a:ext>
              </a:extLst>
            </p:cNvPr>
            <p:cNvSpPr/>
            <p:nvPr/>
          </p:nvSpPr>
          <p:spPr bwMode="auto">
            <a:xfrm>
              <a:off x="3665" y="2189"/>
              <a:ext cx="127" cy="36"/>
            </a:xfrm>
            <a:custGeom>
              <a:avLst/>
              <a:gdLst>
                <a:gd name="T0" fmla="*/ 0 w 28"/>
                <a:gd name="T1" fmla="*/ 6 h 8"/>
                <a:gd name="T2" fmla="*/ 4 w 28"/>
                <a:gd name="T3" fmla="*/ 4 h 8"/>
                <a:gd name="T4" fmla="*/ 9 w 28"/>
                <a:gd name="T5" fmla="*/ 4 h 8"/>
                <a:gd name="T6" fmla="*/ 14 w 28"/>
                <a:gd name="T7" fmla="*/ 3 h 8"/>
                <a:gd name="T8" fmla="*/ 19 w 28"/>
                <a:gd name="T9" fmla="*/ 1 h 8"/>
                <a:gd name="T10" fmla="*/ 23 w 28"/>
                <a:gd name="T11" fmla="*/ 0 h 8"/>
                <a:gd name="T12" fmla="*/ 28 w 28"/>
                <a:gd name="T13" fmla="*/ 0 h 8"/>
                <a:gd name="T14" fmla="*/ 28 w 28"/>
                <a:gd name="T15" fmla="*/ 0 h 8"/>
                <a:gd name="T16" fmla="*/ 28 w 28"/>
                <a:gd name="T17" fmla="*/ 0 h 8"/>
                <a:gd name="T18" fmla="*/ 24 w 28"/>
                <a:gd name="T19" fmla="*/ 4 h 8"/>
                <a:gd name="T20" fmla="*/ 14 w 28"/>
                <a:gd name="T21" fmla="*/ 6 h 8"/>
                <a:gd name="T22" fmla="*/ 9 w 28"/>
                <a:gd name="T23" fmla="*/ 6 h 8"/>
                <a:gd name="T24" fmla="*/ 4 w 28"/>
                <a:gd name="T25" fmla="*/ 7 h 8"/>
                <a:gd name="T26" fmla="*/ 0 w 28"/>
                <a:gd name="T27" fmla="*/ 6 h 8"/>
                <a:gd name="T28" fmla="*/ 0 w 28"/>
                <a:gd name="T29" fmla="*/ 6 h 8"/>
                <a:gd name="T30" fmla="*/ 0 w 28"/>
                <a:gd name="T3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8">
                  <a:moveTo>
                    <a:pt x="0" y="6"/>
                  </a:moveTo>
                  <a:cubicBezTo>
                    <a:pt x="0" y="6"/>
                    <a:pt x="1" y="4"/>
                    <a:pt x="4" y="4"/>
                  </a:cubicBezTo>
                  <a:cubicBezTo>
                    <a:pt x="6" y="3"/>
                    <a:pt x="7" y="4"/>
                    <a:pt x="9" y="4"/>
                  </a:cubicBezTo>
                  <a:cubicBezTo>
                    <a:pt x="10" y="5"/>
                    <a:pt x="12" y="4"/>
                    <a:pt x="14" y="3"/>
                  </a:cubicBezTo>
                  <a:cubicBezTo>
                    <a:pt x="16" y="2"/>
                    <a:pt x="17" y="2"/>
                    <a:pt x="19" y="1"/>
                  </a:cubicBezTo>
                  <a:cubicBezTo>
                    <a:pt x="20" y="1"/>
                    <a:pt x="22" y="0"/>
                    <a:pt x="23" y="0"/>
                  </a:cubicBezTo>
                  <a:cubicBezTo>
                    <a:pt x="26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7" y="2"/>
                    <a:pt x="24" y="4"/>
                  </a:cubicBezTo>
                  <a:cubicBezTo>
                    <a:pt x="22" y="5"/>
                    <a:pt x="18" y="6"/>
                    <a:pt x="14" y="6"/>
                  </a:cubicBezTo>
                  <a:cubicBezTo>
                    <a:pt x="12" y="5"/>
                    <a:pt x="11" y="6"/>
                    <a:pt x="9" y="6"/>
                  </a:cubicBezTo>
                  <a:cubicBezTo>
                    <a:pt x="7" y="7"/>
                    <a:pt x="6" y="8"/>
                    <a:pt x="4" y="7"/>
                  </a:cubicBezTo>
                  <a:cubicBezTo>
                    <a:pt x="2" y="7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6" name="Freeform 156">
              <a:extLst>
                <a:ext uri="{FF2B5EF4-FFF2-40B4-BE49-F238E27FC236}">
                  <a16:creationId xmlns:a16="http://schemas.microsoft.com/office/drawing/2014/main" id="{46DCF6DB-9D06-F347-273E-298BF633C5D4}"/>
                </a:ext>
              </a:extLst>
            </p:cNvPr>
            <p:cNvSpPr/>
            <p:nvPr/>
          </p:nvSpPr>
          <p:spPr bwMode="auto">
            <a:xfrm>
              <a:off x="3669" y="2216"/>
              <a:ext cx="123" cy="41"/>
            </a:xfrm>
            <a:custGeom>
              <a:avLst/>
              <a:gdLst>
                <a:gd name="T0" fmla="*/ 0 w 27"/>
                <a:gd name="T1" fmla="*/ 7 h 9"/>
                <a:gd name="T2" fmla="*/ 4 w 27"/>
                <a:gd name="T3" fmla="*/ 5 h 9"/>
                <a:gd name="T4" fmla="*/ 9 w 27"/>
                <a:gd name="T5" fmla="*/ 5 h 9"/>
                <a:gd name="T6" fmla="*/ 14 w 27"/>
                <a:gd name="T7" fmla="*/ 5 h 9"/>
                <a:gd name="T8" fmla="*/ 22 w 27"/>
                <a:gd name="T9" fmla="*/ 1 h 9"/>
                <a:gd name="T10" fmla="*/ 27 w 27"/>
                <a:gd name="T11" fmla="*/ 1 h 9"/>
                <a:gd name="T12" fmla="*/ 27 w 27"/>
                <a:gd name="T13" fmla="*/ 1 h 9"/>
                <a:gd name="T14" fmla="*/ 27 w 27"/>
                <a:gd name="T15" fmla="*/ 1 h 9"/>
                <a:gd name="T16" fmla="*/ 24 w 27"/>
                <a:gd name="T17" fmla="*/ 4 h 9"/>
                <a:gd name="T18" fmla="*/ 14 w 27"/>
                <a:gd name="T19" fmla="*/ 7 h 9"/>
                <a:gd name="T20" fmla="*/ 9 w 27"/>
                <a:gd name="T21" fmla="*/ 8 h 9"/>
                <a:gd name="T22" fmla="*/ 7 w 27"/>
                <a:gd name="T23" fmla="*/ 9 h 9"/>
                <a:gd name="T24" fmla="*/ 5 w 27"/>
                <a:gd name="T25" fmla="*/ 9 h 9"/>
                <a:gd name="T26" fmla="*/ 0 w 27"/>
                <a:gd name="T27" fmla="*/ 7 h 9"/>
                <a:gd name="T28" fmla="*/ 0 w 27"/>
                <a:gd name="T29" fmla="*/ 7 h 9"/>
                <a:gd name="T30" fmla="*/ 0 w 27"/>
                <a:gd name="T3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" h="9">
                  <a:moveTo>
                    <a:pt x="0" y="7"/>
                  </a:moveTo>
                  <a:cubicBezTo>
                    <a:pt x="0" y="7"/>
                    <a:pt x="2" y="6"/>
                    <a:pt x="4" y="5"/>
                  </a:cubicBezTo>
                  <a:cubicBezTo>
                    <a:pt x="6" y="5"/>
                    <a:pt x="7" y="5"/>
                    <a:pt x="9" y="5"/>
                  </a:cubicBezTo>
                  <a:cubicBezTo>
                    <a:pt x="10" y="6"/>
                    <a:pt x="12" y="6"/>
                    <a:pt x="14" y="5"/>
                  </a:cubicBezTo>
                  <a:cubicBezTo>
                    <a:pt x="17" y="2"/>
                    <a:pt x="20" y="2"/>
                    <a:pt x="22" y="1"/>
                  </a:cubicBezTo>
                  <a:cubicBezTo>
                    <a:pt x="25" y="0"/>
                    <a:pt x="27" y="1"/>
                    <a:pt x="27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1"/>
                    <a:pt x="26" y="3"/>
                    <a:pt x="24" y="4"/>
                  </a:cubicBezTo>
                  <a:cubicBezTo>
                    <a:pt x="22" y="6"/>
                    <a:pt x="18" y="7"/>
                    <a:pt x="14" y="7"/>
                  </a:cubicBezTo>
                  <a:cubicBezTo>
                    <a:pt x="12" y="7"/>
                    <a:pt x="11" y="7"/>
                    <a:pt x="9" y="8"/>
                  </a:cubicBezTo>
                  <a:cubicBezTo>
                    <a:pt x="8" y="8"/>
                    <a:pt x="7" y="9"/>
                    <a:pt x="7" y="9"/>
                  </a:cubicBezTo>
                  <a:cubicBezTo>
                    <a:pt x="6" y="9"/>
                    <a:pt x="5" y="9"/>
                    <a:pt x="5" y="9"/>
                  </a:cubicBezTo>
                  <a:cubicBezTo>
                    <a:pt x="2" y="9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7" name="Freeform 157">
              <a:extLst>
                <a:ext uri="{FF2B5EF4-FFF2-40B4-BE49-F238E27FC236}">
                  <a16:creationId xmlns:a16="http://schemas.microsoft.com/office/drawing/2014/main" id="{9C5EA159-D4C9-B9F0-ED01-69D3BA91807D}"/>
                </a:ext>
              </a:extLst>
            </p:cNvPr>
            <p:cNvSpPr/>
            <p:nvPr/>
          </p:nvSpPr>
          <p:spPr bwMode="auto">
            <a:xfrm>
              <a:off x="3706" y="2297"/>
              <a:ext cx="91" cy="18"/>
            </a:xfrm>
            <a:custGeom>
              <a:avLst/>
              <a:gdLst>
                <a:gd name="T0" fmla="*/ 0 w 20"/>
                <a:gd name="T1" fmla="*/ 4 h 4"/>
                <a:gd name="T2" fmla="*/ 3 w 20"/>
                <a:gd name="T3" fmla="*/ 2 h 4"/>
                <a:gd name="T4" fmla="*/ 10 w 20"/>
                <a:gd name="T5" fmla="*/ 0 h 4"/>
                <a:gd name="T6" fmla="*/ 17 w 20"/>
                <a:gd name="T7" fmla="*/ 0 h 4"/>
                <a:gd name="T8" fmla="*/ 20 w 20"/>
                <a:gd name="T9" fmla="*/ 0 h 4"/>
                <a:gd name="T10" fmla="*/ 17 w 20"/>
                <a:gd name="T11" fmla="*/ 1 h 4"/>
                <a:gd name="T12" fmla="*/ 11 w 20"/>
                <a:gd name="T13" fmla="*/ 3 h 4"/>
                <a:gd name="T14" fmla="*/ 4 w 20"/>
                <a:gd name="T15" fmla="*/ 4 h 4"/>
                <a:gd name="T16" fmla="*/ 0 w 20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4">
                  <a:moveTo>
                    <a:pt x="0" y="4"/>
                  </a:moveTo>
                  <a:cubicBezTo>
                    <a:pt x="0" y="4"/>
                    <a:pt x="2" y="3"/>
                    <a:pt x="3" y="2"/>
                  </a:cubicBezTo>
                  <a:cubicBezTo>
                    <a:pt x="5" y="2"/>
                    <a:pt x="8" y="1"/>
                    <a:pt x="10" y="0"/>
                  </a:cubicBezTo>
                  <a:cubicBezTo>
                    <a:pt x="13" y="0"/>
                    <a:pt x="15" y="0"/>
                    <a:pt x="17" y="0"/>
                  </a:cubicBezTo>
                  <a:cubicBezTo>
                    <a:pt x="19" y="0"/>
                    <a:pt x="20" y="0"/>
                    <a:pt x="20" y="0"/>
                  </a:cubicBezTo>
                  <a:cubicBezTo>
                    <a:pt x="20" y="0"/>
                    <a:pt x="19" y="1"/>
                    <a:pt x="17" y="1"/>
                  </a:cubicBezTo>
                  <a:cubicBezTo>
                    <a:pt x="16" y="2"/>
                    <a:pt x="13" y="3"/>
                    <a:pt x="11" y="3"/>
                  </a:cubicBezTo>
                  <a:cubicBezTo>
                    <a:pt x="8" y="4"/>
                    <a:pt x="6" y="4"/>
                    <a:pt x="4" y="4"/>
                  </a:cubicBezTo>
                  <a:cubicBezTo>
                    <a:pt x="2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8" name="Freeform 158">
              <a:extLst>
                <a:ext uri="{FF2B5EF4-FFF2-40B4-BE49-F238E27FC236}">
                  <a16:creationId xmlns:a16="http://schemas.microsoft.com/office/drawing/2014/main" id="{7C8432B5-D4FF-CD1F-2517-E70E3FCDE1E6}"/>
                </a:ext>
              </a:extLst>
            </p:cNvPr>
            <p:cNvSpPr/>
            <p:nvPr/>
          </p:nvSpPr>
          <p:spPr bwMode="auto">
            <a:xfrm>
              <a:off x="3687" y="2216"/>
              <a:ext cx="23" cy="27"/>
            </a:xfrm>
            <a:custGeom>
              <a:avLst/>
              <a:gdLst>
                <a:gd name="T0" fmla="*/ 2 w 5"/>
                <a:gd name="T1" fmla="*/ 0 h 6"/>
                <a:gd name="T2" fmla="*/ 3 w 5"/>
                <a:gd name="T3" fmla="*/ 0 h 6"/>
                <a:gd name="T4" fmla="*/ 3 w 5"/>
                <a:gd name="T5" fmla="*/ 1 h 6"/>
                <a:gd name="T6" fmla="*/ 4 w 5"/>
                <a:gd name="T7" fmla="*/ 2 h 6"/>
                <a:gd name="T8" fmla="*/ 5 w 5"/>
                <a:gd name="T9" fmla="*/ 4 h 6"/>
                <a:gd name="T10" fmla="*/ 4 w 5"/>
                <a:gd name="T11" fmla="*/ 5 h 6"/>
                <a:gd name="T12" fmla="*/ 3 w 5"/>
                <a:gd name="T13" fmla="*/ 6 h 6"/>
                <a:gd name="T14" fmla="*/ 1 w 5"/>
                <a:gd name="T15" fmla="*/ 5 h 6"/>
                <a:gd name="T16" fmla="*/ 1 w 5"/>
                <a:gd name="T17" fmla="*/ 3 h 6"/>
                <a:gd name="T18" fmla="*/ 1 w 5"/>
                <a:gd name="T19" fmla="*/ 2 h 6"/>
                <a:gd name="T20" fmla="*/ 0 w 5"/>
                <a:gd name="T21" fmla="*/ 2 h 6"/>
                <a:gd name="T22" fmla="*/ 1 w 5"/>
                <a:gd name="T23" fmla="*/ 0 h 6"/>
                <a:gd name="T24" fmla="*/ 2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2" y="0"/>
                  </a:move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2"/>
                    <a:pt x="3" y="2"/>
                    <a:pt x="4" y="2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1" y="5"/>
                    <a:pt x="0" y="4"/>
                    <a:pt x="1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19" name="Freeform 159">
              <a:extLst>
                <a:ext uri="{FF2B5EF4-FFF2-40B4-BE49-F238E27FC236}">
                  <a16:creationId xmlns:a16="http://schemas.microsoft.com/office/drawing/2014/main" id="{FBC27C53-E63B-964E-7EC2-85A76F0797FF}"/>
                </a:ext>
              </a:extLst>
            </p:cNvPr>
            <p:cNvSpPr/>
            <p:nvPr/>
          </p:nvSpPr>
          <p:spPr bwMode="auto">
            <a:xfrm>
              <a:off x="3724" y="2211"/>
              <a:ext cx="23" cy="23"/>
            </a:xfrm>
            <a:custGeom>
              <a:avLst/>
              <a:gdLst>
                <a:gd name="T0" fmla="*/ 2 w 5"/>
                <a:gd name="T1" fmla="*/ 0 h 5"/>
                <a:gd name="T2" fmla="*/ 3 w 5"/>
                <a:gd name="T3" fmla="*/ 1 h 5"/>
                <a:gd name="T4" fmla="*/ 3 w 5"/>
                <a:gd name="T5" fmla="*/ 2 h 5"/>
                <a:gd name="T6" fmla="*/ 3 w 5"/>
                <a:gd name="T7" fmla="*/ 2 h 5"/>
                <a:gd name="T8" fmla="*/ 4 w 5"/>
                <a:gd name="T9" fmla="*/ 4 h 5"/>
                <a:gd name="T10" fmla="*/ 3 w 5"/>
                <a:gd name="T11" fmla="*/ 5 h 5"/>
                <a:gd name="T12" fmla="*/ 2 w 5"/>
                <a:gd name="T13" fmla="*/ 5 h 5"/>
                <a:gd name="T14" fmla="*/ 1 w 5"/>
                <a:gd name="T15" fmla="*/ 5 h 5"/>
                <a:gd name="T16" fmla="*/ 1 w 5"/>
                <a:gd name="T17" fmla="*/ 3 h 5"/>
                <a:gd name="T18" fmla="*/ 1 w 5"/>
                <a:gd name="T19" fmla="*/ 2 h 5"/>
                <a:gd name="T20" fmla="*/ 0 w 5"/>
                <a:gd name="T21" fmla="*/ 1 h 5"/>
                <a:gd name="T22" fmla="*/ 1 w 5"/>
                <a:gd name="T23" fmla="*/ 0 h 5"/>
                <a:gd name="T24" fmla="*/ 2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cubicBezTo>
                    <a:pt x="2" y="0"/>
                    <a:pt x="3" y="0"/>
                    <a:pt x="3" y="1"/>
                  </a:cubicBezTo>
                  <a:cubicBezTo>
                    <a:pt x="4" y="1"/>
                    <a:pt x="4" y="1"/>
                    <a:pt x="3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5" y="3"/>
                    <a:pt x="5" y="4"/>
                    <a:pt x="4" y="4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2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0" name="Freeform 160">
              <a:extLst>
                <a:ext uri="{FF2B5EF4-FFF2-40B4-BE49-F238E27FC236}">
                  <a16:creationId xmlns:a16="http://schemas.microsoft.com/office/drawing/2014/main" id="{4F6FCD17-F102-3B21-E8E3-704AD42E2D25}"/>
                </a:ext>
              </a:extLst>
            </p:cNvPr>
            <p:cNvSpPr/>
            <p:nvPr/>
          </p:nvSpPr>
          <p:spPr bwMode="auto">
            <a:xfrm>
              <a:off x="3756" y="2202"/>
              <a:ext cx="22" cy="23"/>
            </a:xfrm>
            <a:custGeom>
              <a:avLst/>
              <a:gdLst>
                <a:gd name="T0" fmla="*/ 1 w 5"/>
                <a:gd name="T1" fmla="*/ 0 h 5"/>
                <a:gd name="T2" fmla="*/ 3 w 5"/>
                <a:gd name="T3" fmla="*/ 0 h 5"/>
                <a:gd name="T4" fmla="*/ 3 w 5"/>
                <a:gd name="T5" fmla="*/ 1 h 5"/>
                <a:gd name="T6" fmla="*/ 3 w 5"/>
                <a:gd name="T7" fmla="*/ 2 h 5"/>
                <a:gd name="T8" fmla="*/ 5 w 5"/>
                <a:gd name="T9" fmla="*/ 4 h 5"/>
                <a:gd name="T10" fmla="*/ 3 w 5"/>
                <a:gd name="T11" fmla="*/ 5 h 5"/>
                <a:gd name="T12" fmla="*/ 3 w 5"/>
                <a:gd name="T13" fmla="*/ 5 h 5"/>
                <a:gd name="T14" fmla="*/ 1 w 5"/>
                <a:gd name="T15" fmla="*/ 5 h 5"/>
                <a:gd name="T16" fmla="*/ 1 w 5"/>
                <a:gd name="T17" fmla="*/ 3 h 5"/>
                <a:gd name="T18" fmla="*/ 1 w 5"/>
                <a:gd name="T19" fmla="*/ 2 h 5"/>
                <a:gd name="T20" fmla="*/ 0 w 5"/>
                <a:gd name="T21" fmla="*/ 2 h 5"/>
                <a:gd name="T22" fmla="*/ 1 w 5"/>
                <a:gd name="T23" fmla="*/ 0 h 5"/>
                <a:gd name="T24" fmla="*/ 1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1" y="0"/>
                  </a:moveTo>
                  <a:cubicBezTo>
                    <a:pt x="2" y="0"/>
                    <a:pt x="3" y="0"/>
                    <a:pt x="3" y="0"/>
                  </a:cubicBezTo>
                  <a:cubicBezTo>
                    <a:pt x="4" y="0"/>
                    <a:pt x="3" y="1"/>
                    <a:pt x="3" y="1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5" y="2"/>
                    <a:pt x="5" y="3"/>
                    <a:pt x="5" y="4"/>
                  </a:cubicBezTo>
                  <a:cubicBezTo>
                    <a:pt x="4" y="4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2" y="5"/>
                    <a:pt x="1" y="5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1" name="Freeform 161">
              <a:extLst>
                <a:ext uri="{FF2B5EF4-FFF2-40B4-BE49-F238E27FC236}">
                  <a16:creationId xmlns:a16="http://schemas.microsoft.com/office/drawing/2014/main" id="{C3C4E256-8680-E508-8844-5788ACA3186A}"/>
                </a:ext>
              </a:extLst>
            </p:cNvPr>
            <p:cNvSpPr/>
            <p:nvPr/>
          </p:nvSpPr>
          <p:spPr bwMode="auto">
            <a:xfrm>
              <a:off x="4083" y="2193"/>
              <a:ext cx="187" cy="18"/>
            </a:xfrm>
            <a:custGeom>
              <a:avLst/>
              <a:gdLst>
                <a:gd name="T0" fmla="*/ 41 w 41"/>
                <a:gd name="T1" fmla="*/ 1 h 4"/>
                <a:gd name="T2" fmla="*/ 35 w 41"/>
                <a:gd name="T3" fmla="*/ 2 h 4"/>
                <a:gd name="T4" fmla="*/ 21 w 41"/>
                <a:gd name="T5" fmla="*/ 4 h 4"/>
                <a:gd name="T6" fmla="*/ 6 w 41"/>
                <a:gd name="T7" fmla="*/ 3 h 4"/>
                <a:gd name="T8" fmla="*/ 0 w 41"/>
                <a:gd name="T9" fmla="*/ 2 h 4"/>
                <a:gd name="T10" fmla="*/ 6 w 41"/>
                <a:gd name="T11" fmla="*/ 1 h 4"/>
                <a:gd name="T12" fmla="*/ 20 w 41"/>
                <a:gd name="T13" fmla="*/ 0 h 4"/>
                <a:gd name="T14" fmla="*/ 35 w 41"/>
                <a:gd name="T15" fmla="*/ 1 h 4"/>
                <a:gd name="T16" fmla="*/ 41 w 41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">
                  <a:moveTo>
                    <a:pt x="41" y="1"/>
                  </a:moveTo>
                  <a:cubicBezTo>
                    <a:pt x="41" y="1"/>
                    <a:pt x="39" y="2"/>
                    <a:pt x="35" y="2"/>
                  </a:cubicBezTo>
                  <a:cubicBezTo>
                    <a:pt x="31" y="3"/>
                    <a:pt x="26" y="3"/>
                    <a:pt x="21" y="4"/>
                  </a:cubicBezTo>
                  <a:cubicBezTo>
                    <a:pt x="15" y="3"/>
                    <a:pt x="10" y="3"/>
                    <a:pt x="6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2"/>
                    <a:pt x="2" y="1"/>
                    <a:pt x="6" y="1"/>
                  </a:cubicBezTo>
                  <a:cubicBezTo>
                    <a:pt x="10" y="0"/>
                    <a:pt x="15" y="0"/>
                    <a:pt x="20" y="0"/>
                  </a:cubicBezTo>
                  <a:cubicBezTo>
                    <a:pt x="26" y="0"/>
                    <a:pt x="31" y="0"/>
                    <a:pt x="35" y="1"/>
                  </a:cubicBezTo>
                  <a:cubicBezTo>
                    <a:pt x="39" y="1"/>
                    <a:pt x="41" y="1"/>
                    <a:pt x="41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2" name="Freeform 162">
              <a:extLst>
                <a:ext uri="{FF2B5EF4-FFF2-40B4-BE49-F238E27FC236}">
                  <a16:creationId xmlns:a16="http://schemas.microsoft.com/office/drawing/2014/main" id="{EEBFFFC4-9D2F-92CF-381F-6FA0C45ACED6}"/>
                </a:ext>
              </a:extLst>
            </p:cNvPr>
            <p:cNvSpPr/>
            <p:nvPr/>
          </p:nvSpPr>
          <p:spPr bwMode="auto">
            <a:xfrm>
              <a:off x="4174" y="2008"/>
              <a:ext cx="110" cy="99"/>
            </a:xfrm>
            <a:custGeom>
              <a:avLst/>
              <a:gdLst>
                <a:gd name="T0" fmla="*/ 0 w 24"/>
                <a:gd name="T1" fmla="*/ 0 h 22"/>
                <a:gd name="T2" fmla="*/ 5 w 24"/>
                <a:gd name="T3" fmla="*/ 2 h 22"/>
                <a:gd name="T4" fmla="*/ 13 w 24"/>
                <a:gd name="T5" fmla="*/ 9 h 22"/>
                <a:gd name="T6" fmla="*/ 21 w 24"/>
                <a:gd name="T7" fmla="*/ 17 h 22"/>
                <a:gd name="T8" fmla="*/ 24 w 24"/>
                <a:gd name="T9" fmla="*/ 22 h 22"/>
                <a:gd name="T10" fmla="*/ 20 w 24"/>
                <a:gd name="T11" fmla="*/ 19 h 22"/>
                <a:gd name="T12" fmla="*/ 11 w 24"/>
                <a:gd name="T13" fmla="*/ 12 h 22"/>
                <a:gd name="T14" fmla="*/ 4 w 24"/>
                <a:gd name="T15" fmla="*/ 4 h 22"/>
                <a:gd name="T16" fmla="*/ 0 w 24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2">
                  <a:moveTo>
                    <a:pt x="0" y="0"/>
                  </a:moveTo>
                  <a:cubicBezTo>
                    <a:pt x="0" y="0"/>
                    <a:pt x="2" y="1"/>
                    <a:pt x="5" y="2"/>
                  </a:cubicBezTo>
                  <a:cubicBezTo>
                    <a:pt x="7" y="4"/>
                    <a:pt x="10" y="7"/>
                    <a:pt x="13" y="9"/>
                  </a:cubicBezTo>
                  <a:cubicBezTo>
                    <a:pt x="16" y="12"/>
                    <a:pt x="19" y="15"/>
                    <a:pt x="21" y="17"/>
                  </a:cubicBezTo>
                  <a:cubicBezTo>
                    <a:pt x="23" y="20"/>
                    <a:pt x="24" y="22"/>
                    <a:pt x="24" y="22"/>
                  </a:cubicBezTo>
                  <a:cubicBezTo>
                    <a:pt x="24" y="22"/>
                    <a:pt x="23" y="21"/>
                    <a:pt x="20" y="19"/>
                  </a:cubicBezTo>
                  <a:cubicBezTo>
                    <a:pt x="18" y="17"/>
                    <a:pt x="14" y="14"/>
                    <a:pt x="11" y="12"/>
                  </a:cubicBezTo>
                  <a:cubicBezTo>
                    <a:pt x="9" y="9"/>
                    <a:pt x="6" y="6"/>
                    <a:pt x="4" y="4"/>
                  </a:cubicBezTo>
                  <a:cubicBezTo>
                    <a:pt x="2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3" name="Freeform 163">
              <a:extLst>
                <a:ext uri="{FF2B5EF4-FFF2-40B4-BE49-F238E27FC236}">
                  <a16:creationId xmlns:a16="http://schemas.microsoft.com/office/drawing/2014/main" id="{792C2809-B8A6-A9A5-D1A2-9D1224D952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65" y="1913"/>
              <a:ext cx="178" cy="456"/>
            </a:xfrm>
            <a:custGeom>
              <a:avLst/>
              <a:gdLst>
                <a:gd name="T0" fmla="*/ 36 w 39"/>
                <a:gd name="T1" fmla="*/ 51 h 101"/>
                <a:gd name="T2" fmla="*/ 34 w 39"/>
                <a:gd name="T3" fmla="*/ 65 h 101"/>
                <a:gd name="T4" fmla="*/ 30 w 39"/>
                <a:gd name="T5" fmla="*/ 78 h 101"/>
                <a:gd name="T6" fmla="*/ 24 w 39"/>
                <a:gd name="T7" fmla="*/ 90 h 101"/>
                <a:gd name="T8" fmla="*/ 19 w 39"/>
                <a:gd name="T9" fmla="*/ 96 h 101"/>
                <a:gd name="T10" fmla="*/ 14 w 39"/>
                <a:gd name="T11" fmla="*/ 101 h 101"/>
                <a:gd name="T12" fmla="*/ 13 w 39"/>
                <a:gd name="T13" fmla="*/ 101 h 101"/>
                <a:gd name="T14" fmla="*/ 12 w 39"/>
                <a:gd name="T15" fmla="*/ 101 h 101"/>
                <a:gd name="T16" fmla="*/ 8 w 39"/>
                <a:gd name="T17" fmla="*/ 100 h 101"/>
                <a:gd name="T18" fmla="*/ 4 w 39"/>
                <a:gd name="T19" fmla="*/ 99 h 101"/>
                <a:gd name="T20" fmla="*/ 4 w 39"/>
                <a:gd name="T21" fmla="*/ 99 h 101"/>
                <a:gd name="T22" fmla="*/ 4 w 39"/>
                <a:gd name="T23" fmla="*/ 99 h 101"/>
                <a:gd name="T24" fmla="*/ 0 w 39"/>
                <a:gd name="T25" fmla="*/ 89 h 101"/>
                <a:gd name="T26" fmla="*/ 0 w 39"/>
                <a:gd name="T27" fmla="*/ 79 h 101"/>
                <a:gd name="T28" fmla="*/ 1 w 39"/>
                <a:gd name="T29" fmla="*/ 59 h 101"/>
                <a:gd name="T30" fmla="*/ 11 w 39"/>
                <a:gd name="T31" fmla="*/ 22 h 101"/>
                <a:gd name="T32" fmla="*/ 22 w 39"/>
                <a:gd name="T33" fmla="*/ 4 h 101"/>
                <a:gd name="T34" fmla="*/ 26 w 39"/>
                <a:gd name="T35" fmla="*/ 1 h 101"/>
                <a:gd name="T36" fmla="*/ 30 w 39"/>
                <a:gd name="T37" fmla="*/ 1 h 101"/>
                <a:gd name="T38" fmla="*/ 33 w 39"/>
                <a:gd name="T39" fmla="*/ 2 h 101"/>
                <a:gd name="T40" fmla="*/ 37 w 39"/>
                <a:gd name="T41" fmla="*/ 12 h 101"/>
                <a:gd name="T42" fmla="*/ 38 w 39"/>
                <a:gd name="T43" fmla="*/ 32 h 101"/>
                <a:gd name="T44" fmla="*/ 36 w 39"/>
                <a:gd name="T45" fmla="*/ 51 h 101"/>
                <a:gd name="T46" fmla="*/ 36 w 39"/>
                <a:gd name="T47" fmla="*/ 51 h 101"/>
                <a:gd name="T48" fmla="*/ 34 w 39"/>
                <a:gd name="T49" fmla="*/ 13 h 101"/>
                <a:gd name="T50" fmla="*/ 30 w 39"/>
                <a:gd name="T51" fmla="*/ 6 h 101"/>
                <a:gd name="T52" fmla="*/ 29 w 39"/>
                <a:gd name="T53" fmla="*/ 5 h 101"/>
                <a:gd name="T54" fmla="*/ 28 w 39"/>
                <a:gd name="T55" fmla="*/ 5 h 101"/>
                <a:gd name="T56" fmla="*/ 25 w 39"/>
                <a:gd name="T57" fmla="*/ 8 h 101"/>
                <a:gd name="T58" fmla="*/ 15 w 39"/>
                <a:gd name="T59" fmla="*/ 23 h 101"/>
                <a:gd name="T60" fmla="*/ 8 w 39"/>
                <a:gd name="T61" fmla="*/ 41 h 101"/>
                <a:gd name="T62" fmla="*/ 3 w 39"/>
                <a:gd name="T63" fmla="*/ 60 h 101"/>
                <a:gd name="T64" fmla="*/ 1 w 39"/>
                <a:gd name="T65" fmla="*/ 79 h 101"/>
                <a:gd name="T66" fmla="*/ 2 w 39"/>
                <a:gd name="T67" fmla="*/ 88 h 101"/>
                <a:gd name="T68" fmla="*/ 5 w 39"/>
                <a:gd name="T69" fmla="*/ 96 h 101"/>
                <a:gd name="T70" fmla="*/ 4 w 39"/>
                <a:gd name="T71" fmla="*/ 96 h 101"/>
                <a:gd name="T72" fmla="*/ 9 w 39"/>
                <a:gd name="T73" fmla="*/ 97 h 101"/>
                <a:gd name="T74" fmla="*/ 13 w 39"/>
                <a:gd name="T75" fmla="*/ 98 h 101"/>
                <a:gd name="T76" fmla="*/ 12 w 39"/>
                <a:gd name="T77" fmla="*/ 98 h 101"/>
                <a:gd name="T78" fmla="*/ 17 w 39"/>
                <a:gd name="T79" fmla="*/ 94 h 101"/>
                <a:gd name="T80" fmla="*/ 20 w 39"/>
                <a:gd name="T81" fmla="*/ 88 h 101"/>
                <a:gd name="T82" fmla="*/ 27 w 39"/>
                <a:gd name="T83" fmla="*/ 77 h 101"/>
                <a:gd name="T84" fmla="*/ 36 w 39"/>
                <a:gd name="T85" fmla="*/ 5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" h="101">
                  <a:moveTo>
                    <a:pt x="36" y="51"/>
                  </a:moveTo>
                  <a:cubicBezTo>
                    <a:pt x="36" y="56"/>
                    <a:pt x="35" y="60"/>
                    <a:pt x="34" y="65"/>
                  </a:cubicBezTo>
                  <a:cubicBezTo>
                    <a:pt x="32" y="69"/>
                    <a:pt x="31" y="74"/>
                    <a:pt x="30" y="78"/>
                  </a:cubicBezTo>
                  <a:cubicBezTo>
                    <a:pt x="28" y="82"/>
                    <a:pt x="26" y="86"/>
                    <a:pt x="24" y="90"/>
                  </a:cubicBezTo>
                  <a:cubicBezTo>
                    <a:pt x="23" y="93"/>
                    <a:pt x="21" y="94"/>
                    <a:pt x="19" y="96"/>
                  </a:cubicBezTo>
                  <a:cubicBezTo>
                    <a:pt x="18" y="98"/>
                    <a:pt x="16" y="99"/>
                    <a:pt x="14" y="101"/>
                  </a:cubicBezTo>
                  <a:cubicBezTo>
                    <a:pt x="13" y="101"/>
                    <a:pt x="13" y="101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1" y="101"/>
                    <a:pt x="10" y="100"/>
                    <a:pt x="8" y="100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0" y="95"/>
                    <a:pt x="1" y="92"/>
                    <a:pt x="0" y="89"/>
                  </a:cubicBezTo>
                  <a:cubicBezTo>
                    <a:pt x="0" y="85"/>
                    <a:pt x="0" y="82"/>
                    <a:pt x="0" y="79"/>
                  </a:cubicBezTo>
                  <a:cubicBezTo>
                    <a:pt x="0" y="72"/>
                    <a:pt x="1" y="66"/>
                    <a:pt x="1" y="59"/>
                  </a:cubicBezTo>
                  <a:cubicBezTo>
                    <a:pt x="2" y="46"/>
                    <a:pt x="6" y="33"/>
                    <a:pt x="11" y="22"/>
                  </a:cubicBezTo>
                  <a:cubicBezTo>
                    <a:pt x="14" y="16"/>
                    <a:pt x="17" y="10"/>
                    <a:pt x="22" y="4"/>
                  </a:cubicBezTo>
                  <a:cubicBezTo>
                    <a:pt x="23" y="3"/>
                    <a:pt x="24" y="2"/>
                    <a:pt x="26" y="1"/>
                  </a:cubicBezTo>
                  <a:cubicBezTo>
                    <a:pt x="27" y="0"/>
                    <a:pt x="29" y="0"/>
                    <a:pt x="30" y="1"/>
                  </a:cubicBezTo>
                  <a:cubicBezTo>
                    <a:pt x="31" y="1"/>
                    <a:pt x="32" y="1"/>
                    <a:pt x="33" y="2"/>
                  </a:cubicBezTo>
                  <a:cubicBezTo>
                    <a:pt x="36" y="6"/>
                    <a:pt x="37" y="9"/>
                    <a:pt x="37" y="12"/>
                  </a:cubicBezTo>
                  <a:cubicBezTo>
                    <a:pt x="39" y="19"/>
                    <a:pt x="39" y="25"/>
                    <a:pt x="38" y="32"/>
                  </a:cubicBezTo>
                  <a:cubicBezTo>
                    <a:pt x="38" y="38"/>
                    <a:pt x="37" y="45"/>
                    <a:pt x="36" y="51"/>
                  </a:cubicBezTo>
                  <a:close/>
                  <a:moveTo>
                    <a:pt x="36" y="51"/>
                  </a:moveTo>
                  <a:cubicBezTo>
                    <a:pt x="37" y="38"/>
                    <a:pt x="36" y="25"/>
                    <a:pt x="34" y="13"/>
                  </a:cubicBezTo>
                  <a:cubicBezTo>
                    <a:pt x="33" y="10"/>
                    <a:pt x="31" y="7"/>
                    <a:pt x="30" y="6"/>
                  </a:cubicBezTo>
                  <a:cubicBezTo>
                    <a:pt x="30" y="5"/>
                    <a:pt x="29" y="5"/>
                    <a:pt x="29" y="5"/>
                  </a:cubicBezTo>
                  <a:cubicBezTo>
                    <a:pt x="29" y="5"/>
                    <a:pt x="28" y="5"/>
                    <a:pt x="28" y="5"/>
                  </a:cubicBezTo>
                  <a:cubicBezTo>
                    <a:pt x="27" y="5"/>
                    <a:pt x="26" y="6"/>
                    <a:pt x="25" y="8"/>
                  </a:cubicBezTo>
                  <a:cubicBezTo>
                    <a:pt x="21" y="12"/>
                    <a:pt x="18" y="18"/>
                    <a:pt x="15" y="23"/>
                  </a:cubicBezTo>
                  <a:cubicBezTo>
                    <a:pt x="12" y="29"/>
                    <a:pt x="10" y="35"/>
                    <a:pt x="8" y="41"/>
                  </a:cubicBezTo>
                  <a:cubicBezTo>
                    <a:pt x="6" y="47"/>
                    <a:pt x="4" y="53"/>
                    <a:pt x="3" y="60"/>
                  </a:cubicBezTo>
                  <a:cubicBezTo>
                    <a:pt x="2" y="66"/>
                    <a:pt x="1" y="72"/>
                    <a:pt x="1" y="79"/>
                  </a:cubicBezTo>
                  <a:cubicBezTo>
                    <a:pt x="2" y="82"/>
                    <a:pt x="2" y="85"/>
                    <a:pt x="2" y="88"/>
                  </a:cubicBezTo>
                  <a:cubicBezTo>
                    <a:pt x="3" y="91"/>
                    <a:pt x="4" y="95"/>
                    <a:pt x="5" y="96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11" y="97"/>
                    <a:pt x="12" y="97"/>
                    <a:pt x="13" y="98"/>
                  </a:cubicBezTo>
                  <a:cubicBezTo>
                    <a:pt x="12" y="98"/>
                    <a:pt x="12" y="98"/>
                    <a:pt x="12" y="98"/>
                  </a:cubicBezTo>
                  <a:cubicBezTo>
                    <a:pt x="14" y="96"/>
                    <a:pt x="15" y="96"/>
                    <a:pt x="17" y="94"/>
                  </a:cubicBezTo>
                  <a:cubicBezTo>
                    <a:pt x="18" y="92"/>
                    <a:pt x="19" y="90"/>
                    <a:pt x="20" y="88"/>
                  </a:cubicBezTo>
                  <a:cubicBezTo>
                    <a:pt x="23" y="85"/>
                    <a:pt x="25" y="81"/>
                    <a:pt x="27" y="77"/>
                  </a:cubicBezTo>
                  <a:cubicBezTo>
                    <a:pt x="31" y="69"/>
                    <a:pt x="35" y="60"/>
                    <a:pt x="36" y="5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4" name="Freeform 164">
              <a:extLst>
                <a:ext uri="{FF2B5EF4-FFF2-40B4-BE49-F238E27FC236}">
                  <a16:creationId xmlns:a16="http://schemas.microsoft.com/office/drawing/2014/main" id="{E3CDAA5C-4674-81B8-7DEA-96B8A5D39F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" y="1913"/>
              <a:ext cx="100" cy="100"/>
            </a:xfrm>
            <a:custGeom>
              <a:avLst/>
              <a:gdLst>
                <a:gd name="T0" fmla="*/ 1 w 22"/>
                <a:gd name="T1" fmla="*/ 16 h 22"/>
                <a:gd name="T2" fmla="*/ 6 w 22"/>
                <a:gd name="T3" fmla="*/ 17 h 22"/>
                <a:gd name="T4" fmla="*/ 11 w 22"/>
                <a:gd name="T5" fmla="*/ 18 h 22"/>
                <a:gd name="T6" fmla="*/ 21 w 22"/>
                <a:gd name="T7" fmla="*/ 19 h 22"/>
                <a:gd name="T8" fmla="*/ 20 w 22"/>
                <a:gd name="T9" fmla="*/ 20 h 22"/>
                <a:gd name="T10" fmla="*/ 17 w 22"/>
                <a:gd name="T11" fmla="*/ 11 h 22"/>
                <a:gd name="T12" fmla="*/ 15 w 22"/>
                <a:gd name="T13" fmla="*/ 7 h 22"/>
                <a:gd name="T14" fmla="*/ 13 w 22"/>
                <a:gd name="T15" fmla="*/ 6 h 22"/>
                <a:gd name="T16" fmla="*/ 13 w 22"/>
                <a:gd name="T17" fmla="*/ 5 h 22"/>
                <a:gd name="T18" fmla="*/ 12 w 22"/>
                <a:gd name="T19" fmla="*/ 5 h 22"/>
                <a:gd name="T20" fmla="*/ 12 w 22"/>
                <a:gd name="T21" fmla="*/ 5 h 22"/>
                <a:gd name="T22" fmla="*/ 11 w 22"/>
                <a:gd name="T23" fmla="*/ 6 h 22"/>
                <a:gd name="T24" fmla="*/ 7 w 22"/>
                <a:gd name="T25" fmla="*/ 9 h 22"/>
                <a:gd name="T26" fmla="*/ 1 w 22"/>
                <a:gd name="T27" fmla="*/ 16 h 22"/>
                <a:gd name="T28" fmla="*/ 0 w 22"/>
                <a:gd name="T29" fmla="*/ 16 h 22"/>
                <a:gd name="T30" fmla="*/ 4 w 22"/>
                <a:gd name="T31" fmla="*/ 7 h 22"/>
                <a:gd name="T32" fmla="*/ 7 w 22"/>
                <a:gd name="T33" fmla="*/ 3 h 22"/>
                <a:gd name="T34" fmla="*/ 10 w 22"/>
                <a:gd name="T35" fmla="*/ 1 h 22"/>
                <a:gd name="T36" fmla="*/ 12 w 22"/>
                <a:gd name="T37" fmla="*/ 0 h 22"/>
                <a:gd name="T38" fmla="*/ 14 w 22"/>
                <a:gd name="T39" fmla="*/ 1 h 22"/>
                <a:gd name="T40" fmla="*/ 17 w 22"/>
                <a:gd name="T41" fmla="*/ 3 h 22"/>
                <a:gd name="T42" fmla="*/ 18 w 22"/>
                <a:gd name="T43" fmla="*/ 5 h 22"/>
                <a:gd name="T44" fmla="*/ 19 w 22"/>
                <a:gd name="T45" fmla="*/ 10 h 22"/>
                <a:gd name="T46" fmla="*/ 22 w 22"/>
                <a:gd name="T47" fmla="*/ 20 h 22"/>
                <a:gd name="T48" fmla="*/ 22 w 22"/>
                <a:gd name="T49" fmla="*/ 21 h 22"/>
                <a:gd name="T50" fmla="*/ 21 w 22"/>
                <a:gd name="T51" fmla="*/ 21 h 22"/>
                <a:gd name="T52" fmla="*/ 10 w 22"/>
                <a:gd name="T53" fmla="*/ 21 h 22"/>
                <a:gd name="T54" fmla="*/ 5 w 22"/>
                <a:gd name="T55" fmla="*/ 20 h 22"/>
                <a:gd name="T56" fmla="*/ 1 w 22"/>
                <a:gd name="T57" fmla="*/ 17 h 22"/>
                <a:gd name="T58" fmla="*/ 0 w 22"/>
                <a:gd name="T59" fmla="*/ 17 h 22"/>
                <a:gd name="T60" fmla="*/ 0 w 22"/>
                <a:gd name="T61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" h="22">
                  <a:moveTo>
                    <a:pt x="1" y="16"/>
                  </a:moveTo>
                  <a:cubicBezTo>
                    <a:pt x="3" y="16"/>
                    <a:pt x="4" y="17"/>
                    <a:pt x="6" y="17"/>
                  </a:cubicBezTo>
                  <a:cubicBezTo>
                    <a:pt x="8" y="17"/>
                    <a:pt x="9" y="17"/>
                    <a:pt x="11" y="18"/>
                  </a:cubicBezTo>
                  <a:cubicBezTo>
                    <a:pt x="14" y="18"/>
                    <a:pt x="17" y="19"/>
                    <a:pt x="21" y="19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7"/>
                    <a:pt x="18" y="14"/>
                    <a:pt x="17" y="11"/>
                  </a:cubicBezTo>
                  <a:cubicBezTo>
                    <a:pt x="16" y="10"/>
                    <a:pt x="15" y="8"/>
                    <a:pt x="15" y="7"/>
                  </a:cubicBezTo>
                  <a:cubicBezTo>
                    <a:pt x="14" y="6"/>
                    <a:pt x="14" y="6"/>
                    <a:pt x="13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1" y="6"/>
                    <a:pt x="11" y="6"/>
                  </a:cubicBezTo>
                  <a:cubicBezTo>
                    <a:pt x="10" y="7"/>
                    <a:pt x="8" y="8"/>
                    <a:pt x="7" y="9"/>
                  </a:cubicBezTo>
                  <a:cubicBezTo>
                    <a:pt x="5" y="12"/>
                    <a:pt x="3" y="14"/>
                    <a:pt x="1" y="16"/>
                  </a:cubicBezTo>
                  <a:close/>
                  <a:moveTo>
                    <a:pt x="0" y="16"/>
                  </a:moveTo>
                  <a:cubicBezTo>
                    <a:pt x="1" y="13"/>
                    <a:pt x="3" y="10"/>
                    <a:pt x="4" y="7"/>
                  </a:cubicBezTo>
                  <a:cubicBezTo>
                    <a:pt x="5" y="6"/>
                    <a:pt x="6" y="4"/>
                    <a:pt x="7" y="3"/>
                  </a:cubicBezTo>
                  <a:cubicBezTo>
                    <a:pt x="8" y="2"/>
                    <a:pt x="9" y="2"/>
                    <a:pt x="10" y="1"/>
                  </a:cubicBezTo>
                  <a:cubicBezTo>
                    <a:pt x="10" y="1"/>
                    <a:pt x="11" y="0"/>
                    <a:pt x="12" y="0"/>
                  </a:cubicBezTo>
                  <a:cubicBezTo>
                    <a:pt x="13" y="0"/>
                    <a:pt x="12" y="0"/>
                    <a:pt x="14" y="1"/>
                  </a:cubicBezTo>
                  <a:cubicBezTo>
                    <a:pt x="15" y="1"/>
                    <a:pt x="16" y="2"/>
                    <a:pt x="17" y="3"/>
                  </a:cubicBezTo>
                  <a:cubicBezTo>
                    <a:pt x="17" y="4"/>
                    <a:pt x="18" y="5"/>
                    <a:pt x="18" y="5"/>
                  </a:cubicBezTo>
                  <a:cubicBezTo>
                    <a:pt x="19" y="7"/>
                    <a:pt x="19" y="9"/>
                    <a:pt x="19" y="10"/>
                  </a:cubicBezTo>
                  <a:cubicBezTo>
                    <a:pt x="20" y="14"/>
                    <a:pt x="21" y="17"/>
                    <a:pt x="22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17" y="22"/>
                    <a:pt x="14" y="22"/>
                    <a:pt x="10" y="21"/>
                  </a:cubicBezTo>
                  <a:cubicBezTo>
                    <a:pt x="8" y="21"/>
                    <a:pt x="6" y="20"/>
                    <a:pt x="5" y="20"/>
                  </a:cubicBezTo>
                  <a:cubicBezTo>
                    <a:pt x="3" y="19"/>
                    <a:pt x="2" y="18"/>
                    <a:pt x="1" y="17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5" name="Freeform 165">
              <a:extLst>
                <a:ext uri="{FF2B5EF4-FFF2-40B4-BE49-F238E27FC236}">
                  <a16:creationId xmlns:a16="http://schemas.microsoft.com/office/drawing/2014/main" id="{0F3E13F6-49B1-CB97-18D0-6E8F7D33620E}"/>
                </a:ext>
              </a:extLst>
            </p:cNvPr>
            <p:cNvSpPr/>
            <p:nvPr/>
          </p:nvSpPr>
          <p:spPr bwMode="auto">
            <a:xfrm>
              <a:off x="4334" y="2017"/>
              <a:ext cx="95" cy="27"/>
            </a:xfrm>
            <a:custGeom>
              <a:avLst/>
              <a:gdLst>
                <a:gd name="T0" fmla="*/ 21 w 21"/>
                <a:gd name="T1" fmla="*/ 5 h 6"/>
                <a:gd name="T2" fmla="*/ 18 w 21"/>
                <a:gd name="T3" fmla="*/ 5 h 6"/>
                <a:gd name="T4" fmla="*/ 10 w 21"/>
                <a:gd name="T5" fmla="*/ 5 h 6"/>
                <a:gd name="T6" fmla="*/ 3 w 21"/>
                <a:gd name="T7" fmla="*/ 2 h 6"/>
                <a:gd name="T8" fmla="*/ 0 w 21"/>
                <a:gd name="T9" fmla="*/ 0 h 6"/>
                <a:gd name="T10" fmla="*/ 3 w 21"/>
                <a:gd name="T11" fmla="*/ 1 h 6"/>
                <a:gd name="T12" fmla="*/ 10 w 21"/>
                <a:gd name="T13" fmla="*/ 2 h 6"/>
                <a:gd name="T14" fmla="*/ 18 w 21"/>
                <a:gd name="T15" fmla="*/ 4 h 6"/>
                <a:gd name="T16" fmla="*/ 21 w 21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6">
                  <a:moveTo>
                    <a:pt x="21" y="5"/>
                  </a:moveTo>
                  <a:cubicBezTo>
                    <a:pt x="21" y="5"/>
                    <a:pt x="20" y="5"/>
                    <a:pt x="18" y="5"/>
                  </a:cubicBezTo>
                  <a:cubicBezTo>
                    <a:pt x="16" y="6"/>
                    <a:pt x="13" y="6"/>
                    <a:pt x="10" y="5"/>
                  </a:cubicBezTo>
                  <a:cubicBezTo>
                    <a:pt x="7" y="4"/>
                    <a:pt x="4" y="4"/>
                    <a:pt x="3" y="2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0"/>
                    <a:pt x="3" y="1"/>
                  </a:cubicBezTo>
                  <a:cubicBezTo>
                    <a:pt x="5" y="1"/>
                    <a:pt x="8" y="2"/>
                    <a:pt x="10" y="2"/>
                  </a:cubicBezTo>
                  <a:cubicBezTo>
                    <a:pt x="13" y="3"/>
                    <a:pt x="15" y="3"/>
                    <a:pt x="18" y="4"/>
                  </a:cubicBezTo>
                  <a:cubicBezTo>
                    <a:pt x="20" y="4"/>
                    <a:pt x="21" y="5"/>
                    <a:pt x="21" y="5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6" name="Freeform 166">
              <a:extLst>
                <a:ext uri="{FF2B5EF4-FFF2-40B4-BE49-F238E27FC236}">
                  <a16:creationId xmlns:a16="http://schemas.microsoft.com/office/drawing/2014/main" id="{8A43D042-CD28-B9B5-FCC5-3340689AA45E}"/>
                </a:ext>
              </a:extLst>
            </p:cNvPr>
            <p:cNvSpPr/>
            <p:nvPr/>
          </p:nvSpPr>
          <p:spPr bwMode="auto">
            <a:xfrm>
              <a:off x="4274" y="2184"/>
              <a:ext cx="132" cy="36"/>
            </a:xfrm>
            <a:custGeom>
              <a:avLst/>
              <a:gdLst>
                <a:gd name="T0" fmla="*/ 29 w 29"/>
                <a:gd name="T1" fmla="*/ 6 h 8"/>
                <a:gd name="T2" fmla="*/ 24 w 29"/>
                <a:gd name="T3" fmla="*/ 8 h 8"/>
                <a:gd name="T4" fmla="*/ 20 w 29"/>
                <a:gd name="T5" fmla="*/ 7 h 8"/>
                <a:gd name="T6" fmla="*/ 14 w 29"/>
                <a:gd name="T7" fmla="*/ 6 h 8"/>
                <a:gd name="T8" fmla="*/ 4 w 29"/>
                <a:gd name="T9" fmla="*/ 4 h 8"/>
                <a:gd name="T10" fmla="*/ 0 w 29"/>
                <a:gd name="T11" fmla="*/ 1 h 8"/>
                <a:gd name="T12" fmla="*/ 0 w 29"/>
                <a:gd name="T13" fmla="*/ 1 h 8"/>
                <a:gd name="T14" fmla="*/ 1 w 29"/>
                <a:gd name="T15" fmla="*/ 1 h 8"/>
                <a:gd name="T16" fmla="*/ 5 w 29"/>
                <a:gd name="T17" fmla="*/ 1 h 8"/>
                <a:gd name="T18" fmla="*/ 10 w 29"/>
                <a:gd name="T19" fmla="*/ 2 h 8"/>
                <a:gd name="T20" fmla="*/ 15 w 29"/>
                <a:gd name="T21" fmla="*/ 4 h 8"/>
                <a:gd name="T22" fmla="*/ 20 w 29"/>
                <a:gd name="T23" fmla="*/ 5 h 8"/>
                <a:gd name="T24" fmla="*/ 24 w 29"/>
                <a:gd name="T25" fmla="*/ 4 h 8"/>
                <a:gd name="T26" fmla="*/ 29 w 29"/>
                <a:gd name="T27" fmla="*/ 6 h 8"/>
                <a:gd name="T28" fmla="*/ 29 w 29"/>
                <a:gd name="T29" fmla="*/ 6 h 8"/>
                <a:gd name="T30" fmla="*/ 29 w 29"/>
                <a:gd name="T3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8">
                  <a:moveTo>
                    <a:pt x="29" y="6"/>
                  </a:moveTo>
                  <a:cubicBezTo>
                    <a:pt x="29" y="6"/>
                    <a:pt x="27" y="8"/>
                    <a:pt x="24" y="8"/>
                  </a:cubicBezTo>
                  <a:cubicBezTo>
                    <a:pt x="23" y="8"/>
                    <a:pt x="21" y="8"/>
                    <a:pt x="20" y="7"/>
                  </a:cubicBezTo>
                  <a:cubicBezTo>
                    <a:pt x="18" y="6"/>
                    <a:pt x="16" y="6"/>
                    <a:pt x="14" y="6"/>
                  </a:cubicBezTo>
                  <a:cubicBezTo>
                    <a:pt x="10" y="7"/>
                    <a:pt x="6" y="6"/>
                    <a:pt x="4" y="4"/>
                  </a:cubicBezTo>
                  <a:cubicBezTo>
                    <a:pt x="2" y="3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3" y="0"/>
                    <a:pt x="5" y="1"/>
                  </a:cubicBezTo>
                  <a:cubicBezTo>
                    <a:pt x="7" y="1"/>
                    <a:pt x="8" y="2"/>
                    <a:pt x="10" y="2"/>
                  </a:cubicBezTo>
                  <a:cubicBezTo>
                    <a:pt x="11" y="2"/>
                    <a:pt x="13" y="3"/>
                    <a:pt x="15" y="4"/>
                  </a:cubicBezTo>
                  <a:cubicBezTo>
                    <a:pt x="16" y="5"/>
                    <a:pt x="18" y="5"/>
                    <a:pt x="20" y="5"/>
                  </a:cubicBezTo>
                  <a:cubicBezTo>
                    <a:pt x="21" y="4"/>
                    <a:pt x="23" y="4"/>
                    <a:pt x="24" y="4"/>
                  </a:cubicBezTo>
                  <a:cubicBezTo>
                    <a:pt x="27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7" name="Freeform 167">
              <a:extLst>
                <a:ext uri="{FF2B5EF4-FFF2-40B4-BE49-F238E27FC236}">
                  <a16:creationId xmlns:a16="http://schemas.microsoft.com/office/drawing/2014/main" id="{BDFFD46A-BCA1-B711-CB68-F1F5B207BE7E}"/>
                </a:ext>
              </a:extLst>
            </p:cNvPr>
            <p:cNvSpPr/>
            <p:nvPr/>
          </p:nvSpPr>
          <p:spPr bwMode="auto">
            <a:xfrm>
              <a:off x="4274" y="2216"/>
              <a:ext cx="128" cy="41"/>
            </a:xfrm>
            <a:custGeom>
              <a:avLst/>
              <a:gdLst>
                <a:gd name="T0" fmla="*/ 27 w 28"/>
                <a:gd name="T1" fmla="*/ 7 h 9"/>
                <a:gd name="T2" fmla="*/ 23 w 28"/>
                <a:gd name="T3" fmla="*/ 8 h 9"/>
                <a:gd name="T4" fmla="*/ 21 w 28"/>
                <a:gd name="T5" fmla="*/ 8 h 9"/>
                <a:gd name="T6" fmla="*/ 18 w 28"/>
                <a:gd name="T7" fmla="*/ 7 h 9"/>
                <a:gd name="T8" fmla="*/ 13 w 28"/>
                <a:gd name="T9" fmla="*/ 7 h 9"/>
                <a:gd name="T10" fmla="*/ 4 w 28"/>
                <a:gd name="T11" fmla="*/ 4 h 9"/>
                <a:gd name="T12" fmla="*/ 0 w 28"/>
                <a:gd name="T13" fmla="*/ 1 h 9"/>
                <a:gd name="T14" fmla="*/ 0 w 28"/>
                <a:gd name="T15" fmla="*/ 0 h 9"/>
                <a:gd name="T16" fmla="*/ 0 w 28"/>
                <a:gd name="T17" fmla="*/ 0 h 9"/>
                <a:gd name="T18" fmla="*/ 5 w 28"/>
                <a:gd name="T19" fmla="*/ 1 h 9"/>
                <a:gd name="T20" fmla="*/ 14 w 28"/>
                <a:gd name="T21" fmla="*/ 4 h 9"/>
                <a:gd name="T22" fmla="*/ 19 w 28"/>
                <a:gd name="T23" fmla="*/ 5 h 9"/>
                <a:gd name="T24" fmla="*/ 23 w 28"/>
                <a:gd name="T25" fmla="*/ 5 h 9"/>
                <a:gd name="T26" fmla="*/ 27 w 28"/>
                <a:gd name="T27" fmla="*/ 7 h 9"/>
                <a:gd name="T28" fmla="*/ 28 w 28"/>
                <a:gd name="T29" fmla="*/ 7 h 9"/>
                <a:gd name="T30" fmla="*/ 27 w 28"/>
                <a:gd name="T3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">
                  <a:moveTo>
                    <a:pt x="27" y="7"/>
                  </a:moveTo>
                  <a:cubicBezTo>
                    <a:pt x="27" y="7"/>
                    <a:pt x="26" y="8"/>
                    <a:pt x="23" y="8"/>
                  </a:cubicBezTo>
                  <a:cubicBezTo>
                    <a:pt x="22" y="8"/>
                    <a:pt x="22" y="9"/>
                    <a:pt x="21" y="8"/>
                  </a:cubicBezTo>
                  <a:cubicBezTo>
                    <a:pt x="20" y="8"/>
                    <a:pt x="19" y="8"/>
                    <a:pt x="18" y="7"/>
                  </a:cubicBezTo>
                  <a:cubicBezTo>
                    <a:pt x="17" y="6"/>
                    <a:pt x="15" y="6"/>
                    <a:pt x="13" y="7"/>
                  </a:cubicBezTo>
                  <a:cubicBezTo>
                    <a:pt x="9" y="7"/>
                    <a:pt x="6" y="6"/>
                    <a:pt x="4" y="4"/>
                  </a:cubicBezTo>
                  <a:cubicBezTo>
                    <a:pt x="1" y="3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0"/>
                    <a:pt x="5" y="1"/>
                  </a:cubicBezTo>
                  <a:cubicBezTo>
                    <a:pt x="8" y="1"/>
                    <a:pt x="11" y="2"/>
                    <a:pt x="14" y="4"/>
                  </a:cubicBezTo>
                  <a:cubicBezTo>
                    <a:pt x="15" y="5"/>
                    <a:pt x="17" y="5"/>
                    <a:pt x="19" y="5"/>
                  </a:cubicBezTo>
                  <a:cubicBezTo>
                    <a:pt x="20" y="5"/>
                    <a:pt x="22" y="4"/>
                    <a:pt x="23" y="5"/>
                  </a:cubicBezTo>
                  <a:cubicBezTo>
                    <a:pt x="26" y="5"/>
                    <a:pt x="27" y="7"/>
                    <a:pt x="27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7" y="7"/>
                    <a:pt x="27" y="7"/>
                    <a:pt x="27" y="7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8" name="Freeform 168">
              <a:extLst>
                <a:ext uri="{FF2B5EF4-FFF2-40B4-BE49-F238E27FC236}">
                  <a16:creationId xmlns:a16="http://schemas.microsoft.com/office/drawing/2014/main" id="{C04AC64A-9B5F-C560-377E-DF024D9EB68C}"/>
                </a:ext>
              </a:extLst>
            </p:cNvPr>
            <p:cNvSpPr/>
            <p:nvPr/>
          </p:nvSpPr>
          <p:spPr bwMode="auto">
            <a:xfrm>
              <a:off x="4270" y="2293"/>
              <a:ext cx="91" cy="22"/>
            </a:xfrm>
            <a:custGeom>
              <a:avLst/>
              <a:gdLst>
                <a:gd name="T0" fmla="*/ 20 w 20"/>
                <a:gd name="T1" fmla="*/ 5 h 5"/>
                <a:gd name="T2" fmla="*/ 17 w 20"/>
                <a:gd name="T3" fmla="*/ 5 h 5"/>
                <a:gd name="T4" fmla="*/ 10 w 20"/>
                <a:gd name="T5" fmla="*/ 4 h 5"/>
                <a:gd name="T6" fmla="*/ 3 w 20"/>
                <a:gd name="T7" fmla="*/ 2 h 5"/>
                <a:gd name="T8" fmla="*/ 0 w 20"/>
                <a:gd name="T9" fmla="*/ 1 h 5"/>
                <a:gd name="T10" fmla="*/ 3 w 20"/>
                <a:gd name="T11" fmla="*/ 0 h 5"/>
                <a:gd name="T12" fmla="*/ 10 w 20"/>
                <a:gd name="T13" fmla="*/ 1 h 5"/>
                <a:gd name="T14" fmla="*/ 17 w 20"/>
                <a:gd name="T15" fmla="*/ 3 h 5"/>
                <a:gd name="T16" fmla="*/ 20 w 20"/>
                <a:gd name="T1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5">
                  <a:moveTo>
                    <a:pt x="20" y="5"/>
                  </a:moveTo>
                  <a:cubicBezTo>
                    <a:pt x="20" y="5"/>
                    <a:pt x="19" y="5"/>
                    <a:pt x="17" y="5"/>
                  </a:cubicBezTo>
                  <a:cubicBezTo>
                    <a:pt x="15" y="5"/>
                    <a:pt x="13" y="5"/>
                    <a:pt x="10" y="4"/>
                  </a:cubicBezTo>
                  <a:cubicBezTo>
                    <a:pt x="8" y="4"/>
                    <a:pt x="5" y="3"/>
                    <a:pt x="3" y="2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8" y="1"/>
                    <a:pt x="10" y="1"/>
                  </a:cubicBezTo>
                  <a:cubicBezTo>
                    <a:pt x="13" y="2"/>
                    <a:pt x="15" y="2"/>
                    <a:pt x="17" y="3"/>
                  </a:cubicBezTo>
                  <a:cubicBezTo>
                    <a:pt x="19" y="4"/>
                    <a:pt x="20" y="5"/>
                    <a:pt x="20" y="5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29" name="Freeform 169">
              <a:extLst>
                <a:ext uri="{FF2B5EF4-FFF2-40B4-BE49-F238E27FC236}">
                  <a16:creationId xmlns:a16="http://schemas.microsoft.com/office/drawing/2014/main" id="{CE1153B6-053E-2274-1AF5-2CF822D2D313}"/>
                </a:ext>
              </a:extLst>
            </p:cNvPr>
            <p:cNvSpPr/>
            <p:nvPr/>
          </p:nvSpPr>
          <p:spPr bwMode="auto">
            <a:xfrm>
              <a:off x="4356" y="2216"/>
              <a:ext cx="23" cy="22"/>
            </a:xfrm>
            <a:custGeom>
              <a:avLst/>
              <a:gdLst>
                <a:gd name="T0" fmla="*/ 4 w 5"/>
                <a:gd name="T1" fmla="*/ 0 h 5"/>
                <a:gd name="T2" fmla="*/ 5 w 5"/>
                <a:gd name="T3" fmla="*/ 1 h 5"/>
                <a:gd name="T4" fmla="*/ 4 w 5"/>
                <a:gd name="T5" fmla="*/ 2 h 5"/>
                <a:gd name="T6" fmla="*/ 4 w 5"/>
                <a:gd name="T7" fmla="*/ 3 h 5"/>
                <a:gd name="T8" fmla="*/ 4 w 5"/>
                <a:gd name="T9" fmla="*/ 5 h 5"/>
                <a:gd name="T10" fmla="*/ 2 w 5"/>
                <a:gd name="T11" fmla="*/ 5 h 5"/>
                <a:gd name="T12" fmla="*/ 2 w 5"/>
                <a:gd name="T13" fmla="*/ 5 h 5"/>
                <a:gd name="T14" fmla="*/ 1 w 5"/>
                <a:gd name="T15" fmla="*/ 4 h 5"/>
                <a:gd name="T16" fmla="*/ 2 w 5"/>
                <a:gd name="T17" fmla="*/ 2 h 5"/>
                <a:gd name="T18" fmla="*/ 2 w 5"/>
                <a:gd name="T19" fmla="*/ 1 h 5"/>
                <a:gd name="T20" fmla="*/ 2 w 5"/>
                <a:gd name="T21" fmla="*/ 0 h 5"/>
                <a:gd name="T22" fmla="*/ 4 w 5"/>
                <a:gd name="T23" fmla="*/ 0 h 5"/>
                <a:gd name="T24" fmla="*/ 4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5" y="1"/>
                    <a:pt x="5" y="1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2"/>
                    <a:pt x="4" y="2"/>
                    <a:pt x="4" y="3"/>
                  </a:cubicBezTo>
                  <a:cubicBezTo>
                    <a:pt x="5" y="4"/>
                    <a:pt x="5" y="5"/>
                    <a:pt x="4" y="5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4"/>
                    <a:pt x="1" y="4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3" y="2"/>
                    <a:pt x="3" y="2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0" name="Freeform 170">
              <a:extLst>
                <a:ext uri="{FF2B5EF4-FFF2-40B4-BE49-F238E27FC236}">
                  <a16:creationId xmlns:a16="http://schemas.microsoft.com/office/drawing/2014/main" id="{AD456676-8CF0-7ECB-70EA-A88B78883911}"/>
                </a:ext>
              </a:extLst>
            </p:cNvPr>
            <p:cNvSpPr/>
            <p:nvPr/>
          </p:nvSpPr>
          <p:spPr bwMode="auto">
            <a:xfrm>
              <a:off x="4324" y="2211"/>
              <a:ext cx="23" cy="23"/>
            </a:xfrm>
            <a:custGeom>
              <a:avLst/>
              <a:gdLst>
                <a:gd name="T0" fmla="*/ 3 w 5"/>
                <a:gd name="T1" fmla="*/ 0 h 5"/>
                <a:gd name="T2" fmla="*/ 4 w 5"/>
                <a:gd name="T3" fmla="*/ 1 h 5"/>
                <a:gd name="T4" fmla="*/ 4 w 5"/>
                <a:gd name="T5" fmla="*/ 2 h 5"/>
                <a:gd name="T6" fmla="*/ 4 w 5"/>
                <a:gd name="T7" fmla="*/ 3 h 5"/>
                <a:gd name="T8" fmla="*/ 4 w 5"/>
                <a:gd name="T9" fmla="*/ 5 h 5"/>
                <a:gd name="T10" fmla="*/ 2 w 5"/>
                <a:gd name="T11" fmla="*/ 5 h 5"/>
                <a:gd name="T12" fmla="*/ 2 w 5"/>
                <a:gd name="T13" fmla="*/ 5 h 5"/>
                <a:gd name="T14" fmla="*/ 0 w 5"/>
                <a:gd name="T15" fmla="*/ 4 h 5"/>
                <a:gd name="T16" fmla="*/ 1 w 5"/>
                <a:gd name="T17" fmla="*/ 2 h 5"/>
                <a:gd name="T18" fmla="*/ 1 w 5"/>
                <a:gd name="T19" fmla="*/ 1 h 5"/>
                <a:gd name="T20" fmla="*/ 1 w 5"/>
                <a:gd name="T21" fmla="*/ 0 h 5"/>
                <a:gd name="T22" fmla="*/ 3 w 5"/>
                <a:gd name="T23" fmla="*/ 0 h 5"/>
                <a:gd name="T24" fmla="*/ 3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3" y="0"/>
                    <a:pt x="4" y="0"/>
                    <a:pt x="4" y="1"/>
                  </a:cubicBezTo>
                  <a:cubicBezTo>
                    <a:pt x="5" y="1"/>
                    <a:pt x="4" y="1"/>
                    <a:pt x="4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4"/>
                    <a:pt x="0" y="4"/>
                  </a:cubicBezTo>
                  <a:cubicBezTo>
                    <a:pt x="0" y="3"/>
                    <a:pt x="0" y="3"/>
                    <a:pt x="1" y="2"/>
                  </a:cubicBezTo>
                  <a:cubicBezTo>
                    <a:pt x="2" y="2"/>
                    <a:pt x="2" y="2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1" name="Freeform 171">
              <a:extLst>
                <a:ext uri="{FF2B5EF4-FFF2-40B4-BE49-F238E27FC236}">
                  <a16:creationId xmlns:a16="http://schemas.microsoft.com/office/drawing/2014/main" id="{50DF51B8-708A-39AD-E26E-E58BA53EA3C1}"/>
                </a:ext>
              </a:extLst>
            </p:cNvPr>
            <p:cNvSpPr/>
            <p:nvPr/>
          </p:nvSpPr>
          <p:spPr bwMode="auto">
            <a:xfrm>
              <a:off x="4288" y="2202"/>
              <a:ext cx="27" cy="23"/>
            </a:xfrm>
            <a:custGeom>
              <a:avLst/>
              <a:gdLst>
                <a:gd name="T0" fmla="*/ 4 w 6"/>
                <a:gd name="T1" fmla="*/ 0 h 5"/>
                <a:gd name="T2" fmla="*/ 6 w 6"/>
                <a:gd name="T3" fmla="*/ 1 h 5"/>
                <a:gd name="T4" fmla="*/ 5 w 6"/>
                <a:gd name="T5" fmla="*/ 2 h 5"/>
                <a:gd name="T6" fmla="*/ 4 w 6"/>
                <a:gd name="T7" fmla="*/ 3 h 5"/>
                <a:gd name="T8" fmla="*/ 4 w 6"/>
                <a:gd name="T9" fmla="*/ 5 h 5"/>
                <a:gd name="T10" fmla="*/ 2 w 6"/>
                <a:gd name="T11" fmla="*/ 5 h 5"/>
                <a:gd name="T12" fmla="*/ 2 w 6"/>
                <a:gd name="T13" fmla="*/ 5 h 5"/>
                <a:gd name="T14" fmla="*/ 1 w 6"/>
                <a:gd name="T15" fmla="*/ 3 h 5"/>
                <a:gd name="T16" fmla="*/ 2 w 6"/>
                <a:gd name="T17" fmla="*/ 2 h 5"/>
                <a:gd name="T18" fmla="*/ 2 w 6"/>
                <a:gd name="T19" fmla="*/ 1 h 5"/>
                <a:gd name="T20" fmla="*/ 2 w 6"/>
                <a:gd name="T21" fmla="*/ 0 h 5"/>
                <a:gd name="T22" fmla="*/ 4 w 6"/>
                <a:gd name="T23" fmla="*/ 0 h 5"/>
                <a:gd name="T24" fmla="*/ 4 w 6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4" y="0"/>
                    <a:pt x="5" y="1"/>
                    <a:pt x="6" y="1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2"/>
                    <a:pt x="4" y="2"/>
                    <a:pt x="4" y="3"/>
                  </a:cubicBezTo>
                  <a:cubicBezTo>
                    <a:pt x="5" y="4"/>
                    <a:pt x="5" y="5"/>
                    <a:pt x="4" y="5"/>
                  </a:cubicBezTo>
                  <a:cubicBezTo>
                    <a:pt x="4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4"/>
                    <a:pt x="1" y="3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3" y="2"/>
                    <a:pt x="3" y="2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2" name="Freeform 172">
              <a:extLst>
                <a:ext uri="{FF2B5EF4-FFF2-40B4-BE49-F238E27FC236}">
                  <a16:creationId xmlns:a16="http://schemas.microsoft.com/office/drawing/2014/main" id="{0DCB0AA8-E6A7-9D35-2692-A8E7B7620FA2}"/>
                </a:ext>
              </a:extLst>
            </p:cNvPr>
            <p:cNvSpPr/>
            <p:nvPr/>
          </p:nvSpPr>
          <p:spPr bwMode="auto">
            <a:xfrm>
              <a:off x="4011" y="1854"/>
              <a:ext cx="22" cy="41"/>
            </a:xfrm>
            <a:custGeom>
              <a:avLst/>
              <a:gdLst>
                <a:gd name="T0" fmla="*/ 3 w 5"/>
                <a:gd name="T1" fmla="*/ 0 h 9"/>
                <a:gd name="T2" fmla="*/ 4 w 5"/>
                <a:gd name="T3" fmla="*/ 1 h 9"/>
                <a:gd name="T4" fmla="*/ 4 w 5"/>
                <a:gd name="T5" fmla="*/ 2 h 9"/>
                <a:gd name="T6" fmla="*/ 4 w 5"/>
                <a:gd name="T7" fmla="*/ 4 h 9"/>
                <a:gd name="T8" fmla="*/ 5 w 5"/>
                <a:gd name="T9" fmla="*/ 7 h 9"/>
                <a:gd name="T10" fmla="*/ 3 w 5"/>
                <a:gd name="T11" fmla="*/ 9 h 9"/>
                <a:gd name="T12" fmla="*/ 3 w 5"/>
                <a:gd name="T13" fmla="*/ 9 h 9"/>
                <a:gd name="T14" fmla="*/ 1 w 5"/>
                <a:gd name="T15" fmla="*/ 8 h 9"/>
                <a:gd name="T16" fmla="*/ 2 w 5"/>
                <a:gd name="T17" fmla="*/ 4 h 9"/>
                <a:gd name="T18" fmla="*/ 2 w 5"/>
                <a:gd name="T19" fmla="*/ 3 h 9"/>
                <a:gd name="T20" fmla="*/ 1 w 5"/>
                <a:gd name="T21" fmla="*/ 1 h 9"/>
                <a:gd name="T22" fmla="*/ 2 w 5"/>
                <a:gd name="T23" fmla="*/ 0 h 9"/>
                <a:gd name="T24" fmla="*/ 3 w 5"/>
                <a:gd name="T2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9">
                  <a:moveTo>
                    <a:pt x="3" y="0"/>
                  </a:moveTo>
                  <a:cubicBezTo>
                    <a:pt x="3" y="0"/>
                    <a:pt x="4" y="0"/>
                    <a:pt x="4" y="1"/>
                  </a:cubicBezTo>
                  <a:cubicBezTo>
                    <a:pt x="5" y="1"/>
                    <a:pt x="4" y="2"/>
                    <a:pt x="4" y="2"/>
                  </a:cubicBezTo>
                  <a:cubicBezTo>
                    <a:pt x="3" y="3"/>
                    <a:pt x="3" y="4"/>
                    <a:pt x="4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2" y="8"/>
                    <a:pt x="1" y="8"/>
                  </a:cubicBezTo>
                  <a:cubicBezTo>
                    <a:pt x="0" y="7"/>
                    <a:pt x="0" y="6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1" y="2"/>
                    <a:pt x="0" y="2"/>
                    <a:pt x="1" y="1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3" name="Freeform 173">
              <a:extLst>
                <a:ext uri="{FF2B5EF4-FFF2-40B4-BE49-F238E27FC236}">
                  <a16:creationId xmlns:a16="http://schemas.microsoft.com/office/drawing/2014/main" id="{9B8C5F57-173B-65EA-664C-EBCBEF146A59}"/>
                </a:ext>
              </a:extLst>
            </p:cNvPr>
            <p:cNvSpPr/>
            <p:nvPr/>
          </p:nvSpPr>
          <p:spPr bwMode="auto">
            <a:xfrm>
              <a:off x="4070" y="1850"/>
              <a:ext cx="27" cy="41"/>
            </a:xfrm>
            <a:custGeom>
              <a:avLst/>
              <a:gdLst>
                <a:gd name="T0" fmla="*/ 3 w 6"/>
                <a:gd name="T1" fmla="*/ 0 h 9"/>
                <a:gd name="T2" fmla="*/ 4 w 6"/>
                <a:gd name="T3" fmla="*/ 2 h 9"/>
                <a:gd name="T4" fmla="*/ 4 w 6"/>
                <a:gd name="T5" fmla="*/ 3 h 9"/>
                <a:gd name="T6" fmla="*/ 4 w 6"/>
                <a:gd name="T7" fmla="*/ 5 h 9"/>
                <a:gd name="T8" fmla="*/ 5 w 6"/>
                <a:gd name="T9" fmla="*/ 8 h 9"/>
                <a:gd name="T10" fmla="*/ 4 w 6"/>
                <a:gd name="T11" fmla="*/ 9 h 9"/>
                <a:gd name="T12" fmla="*/ 3 w 6"/>
                <a:gd name="T13" fmla="*/ 9 h 9"/>
                <a:gd name="T14" fmla="*/ 1 w 6"/>
                <a:gd name="T15" fmla="*/ 8 h 9"/>
                <a:gd name="T16" fmla="*/ 2 w 6"/>
                <a:gd name="T17" fmla="*/ 5 h 9"/>
                <a:gd name="T18" fmla="*/ 2 w 6"/>
                <a:gd name="T19" fmla="*/ 3 h 9"/>
                <a:gd name="T20" fmla="*/ 1 w 6"/>
                <a:gd name="T21" fmla="*/ 2 h 9"/>
                <a:gd name="T22" fmla="*/ 2 w 6"/>
                <a:gd name="T23" fmla="*/ 0 h 9"/>
                <a:gd name="T24" fmla="*/ 3 w 6"/>
                <a:gd name="T2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9">
                  <a:moveTo>
                    <a:pt x="3" y="0"/>
                  </a:moveTo>
                  <a:cubicBezTo>
                    <a:pt x="3" y="0"/>
                    <a:pt x="4" y="1"/>
                    <a:pt x="4" y="2"/>
                  </a:cubicBezTo>
                  <a:cubicBezTo>
                    <a:pt x="5" y="2"/>
                    <a:pt x="5" y="3"/>
                    <a:pt x="4" y="3"/>
                  </a:cubicBezTo>
                  <a:cubicBezTo>
                    <a:pt x="3" y="4"/>
                    <a:pt x="3" y="4"/>
                    <a:pt x="4" y="5"/>
                  </a:cubicBezTo>
                  <a:cubicBezTo>
                    <a:pt x="5" y="6"/>
                    <a:pt x="6" y="7"/>
                    <a:pt x="5" y="8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4" y="9"/>
                    <a:pt x="3" y="9"/>
                    <a:pt x="3" y="9"/>
                  </a:cubicBezTo>
                  <a:cubicBezTo>
                    <a:pt x="3" y="9"/>
                    <a:pt x="2" y="9"/>
                    <a:pt x="1" y="8"/>
                  </a:cubicBezTo>
                  <a:cubicBezTo>
                    <a:pt x="1" y="7"/>
                    <a:pt x="0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4" name="Freeform 174">
              <a:extLst>
                <a:ext uri="{FF2B5EF4-FFF2-40B4-BE49-F238E27FC236}">
                  <a16:creationId xmlns:a16="http://schemas.microsoft.com/office/drawing/2014/main" id="{C918B5EE-0995-17CA-5E45-D9F978572FD0}"/>
                </a:ext>
              </a:extLst>
            </p:cNvPr>
            <p:cNvSpPr/>
            <p:nvPr/>
          </p:nvSpPr>
          <p:spPr bwMode="auto">
            <a:xfrm>
              <a:off x="4133" y="1845"/>
              <a:ext cx="23" cy="37"/>
            </a:xfrm>
            <a:custGeom>
              <a:avLst/>
              <a:gdLst>
                <a:gd name="T0" fmla="*/ 3 w 5"/>
                <a:gd name="T1" fmla="*/ 0 h 8"/>
                <a:gd name="T2" fmla="*/ 4 w 5"/>
                <a:gd name="T3" fmla="*/ 1 h 8"/>
                <a:gd name="T4" fmla="*/ 3 w 5"/>
                <a:gd name="T5" fmla="*/ 3 h 8"/>
                <a:gd name="T6" fmla="*/ 3 w 5"/>
                <a:gd name="T7" fmla="*/ 4 h 8"/>
                <a:gd name="T8" fmla="*/ 4 w 5"/>
                <a:gd name="T9" fmla="*/ 6 h 8"/>
                <a:gd name="T10" fmla="*/ 3 w 5"/>
                <a:gd name="T11" fmla="*/ 8 h 8"/>
                <a:gd name="T12" fmla="*/ 3 w 5"/>
                <a:gd name="T13" fmla="*/ 8 h 8"/>
                <a:gd name="T14" fmla="*/ 1 w 5"/>
                <a:gd name="T15" fmla="*/ 7 h 8"/>
                <a:gd name="T16" fmla="*/ 1 w 5"/>
                <a:gd name="T17" fmla="*/ 4 h 8"/>
                <a:gd name="T18" fmla="*/ 1 w 5"/>
                <a:gd name="T19" fmla="*/ 2 h 8"/>
                <a:gd name="T20" fmla="*/ 1 w 5"/>
                <a:gd name="T21" fmla="*/ 1 h 8"/>
                <a:gd name="T22" fmla="*/ 2 w 5"/>
                <a:gd name="T23" fmla="*/ 0 h 8"/>
                <a:gd name="T24" fmla="*/ 3 w 5"/>
                <a:gd name="T2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8">
                  <a:moveTo>
                    <a:pt x="3" y="0"/>
                  </a:moveTo>
                  <a:cubicBezTo>
                    <a:pt x="3" y="0"/>
                    <a:pt x="4" y="1"/>
                    <a:pt x="4" y="1"/>
                  </a:cubicBezTo>
                  <a:cubicBezTo>
                    <a:pt x="4" y="2"/>
                    <a:pt x="4" y="2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5" y="5"/>
                    <a:pt x="5" y="6"/>
                    <a:pt x="4" y="6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1" y="8"/>
                    <a:pt x="1" y="7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5" name="Freeform 175">
              <a:extLst>
                <a:ext uri="{FF2B5EF4-FFF2-40B4-BE49-F238E27FC236}">
                  <a16:creationId xmlns:a16="http://schemas.microsoft.com/office/drawing/2014/main" id="{CD369432-F39C-DE18-67F9-44EFE171174E}"/>
                </a:ext>
              </a:extLst>
            </p:cNvPr>
            <p:cNvSpPr/>
            <p:nvPr/>
          </p:nvSpPr>
          <p:spPr bwMode="auto">
            <a:xfrm>
              <a:off x="3947" y="1845"/>
              <a:ext cx="23" cy="50"/>
            </a:xfrm>
            <a:custGeom>
              <a:avLst/>
              <a:gdLst>
                <a:gd name="T0" fmla="*/ 2 w 5"/>
                <a:gd name="T1" fmla="*/ 0 h 11"/>
                <a:gd name="T2" fmla="*/ 4 w 5"/>
                <a:gd name="T3" fmla="*/ 2 h 11"/>
                <a:gd name="T4" fmla="*/ 3 w 5"/>
                <a:gd name="T5" fmla="*/ 3 h 11"/>
                <a:gd name="T6" fmla="*/ 3 w 5"/>
                <a:gd name="T7" fmla="*/ 5 h 11"/>
                <a:gd name="T8" fmla="*/ 4 w 5"/>
                <a:gd name="T9" fmla="*/ 9 h 11"/>
                <a:gd name="T10" fmla="*/ 2 w 5"/>
                <a:gd name="T11" fmla="*/ 10 h 11"/>
                <a:gd name="T12" fmla="*/ 2 w 5"/>
                <a:gd name="T13" fmla="*/ 10 h 11"/>
                <a:gd name="T14" fmla="*/ 0 w 5"/>
                <a:gd name="T15" fmla="*/ 9 h 11"/>
                <a:gd name="T16" fmla="*/ 1 w 5"/>
                <a:gd name="T17" fmla="*/ 5 h 11"/>
                <a:gd name="T18" fmla="*/ 1 w 5"/>
                <a:gd name="T19" fmla="*/ 3 h 11"/>
                <a:gd name="T20" fmla="*/ 0 w 5"/>
                <a:gd name="T21" fmla="*/ 2 h 11"/>
                <a:gd name="T22" fmla="*/ 1 w 5"/>
                <a:gd name="T23" fmla="*/ 0 h 11"/>
                <a:gd name="T24" fmla="*/ 2 w 5"/>
                <a:gd name="T2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11">
                  <a:moveTo>
                    <a:pt x="2" y="0"/>
                  </a:moveTo>
                  <a:cubicBezTo>
                    <a:pt x="2" y="0"/>
                    <a:pt x="3" y="1"/>
                    <a:pt x="4" y="2"/>
                  </a:cubicBezTo>
                  <a:cubicBezTo>
                    <a:pt x="4" y="2"/>
                    <a:pt x="4" y="3"/>
                    <a:pt x="3" y="3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4" y="6"/>
                    <a:pt x="5" y="8"/>
                    <a:pt x="4" y="9"/>
                  </a:cubicBezTo>
                  <a:cubicBezTo>
                    <a:pt x="4" y="10"/>
                    <a:pt x="2" y="10"/>
                    <a:pt x="2" y="10"/>
                  </a:cubicBezTo>
                  <a:cubicBezTo>
                    <a:pt x="2" y="11"/>
                    <a:pt x="2" y="11"/>
                    <a:pt x="2" y="10"/>
                  </a:cubicBezTo>
                  <a:cubicBezTo>
                    <a:pt x="2" y="10"/>
                    <a:pt x="1" y="10"/>
                    <a:pt x="0" y="9"/>
                  </a:cubicBezTo>
                  <a:cubicBezTo>
                    <a:pt x="0" y="8"/>
                    <a:pt x="0" y="7"/>
                    <a:pt x="1" y="5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6" name="Freeform 176">
              <a:extLst>
                <a:ext uri="{FF2B5EF4-FFF2-40B4-BE49-F238E27FC236}">
                  <a16:creationId xmlns:a16="http://schemas.microsoft.com/office/drawing/2014/main" id="{447ACD12-D2FF-8A63-A4CC-B6966AAF2C8F}"/>
                </a:ext>
              </a:extLst>
            </p:cNvPr>
            <p:cNvSpPr/>
            <p:nvPr/>
          </p:nvSpPr>
          <p:spPr bwMode="auto">
            <a:xfrm>
              <a:off x="3874" y="1836"/>
              <a:ext cx="23" cy="50"/>
            </a:xfrm>
            <a:custGeom>
              <a:avLst/>
              <a:gdLst>
                <a:gd name="T0" fmla="*/ 2 w 5"/>
                <a:gd name="T1" fmla="*/ 0 h 11"/>
                <a:gd name="T2" fmla="*/ 4 w 5"/>
                <a:gd name="T3" fmla="*/ 2 h 11"/>
                <a:gd name="T4" fmla="*/ 3 w 5"/>
                <a:gd name="T5" fmla="*/ 3 h 11"/>
                <a:gd name="T6" fmla="*/ 3 w 5"/>
                <a:gd name="T7" fmla="*/ 5 h 11"/>
                <a:gd name="T8" fmla="*/ 4 w 5"/>
                <a:gd name="T9" fmla="*/ 9 h 11"/>
                <a:gd name="T10" fmla="*/ 3 w 5"/>
                <a:gd name="T11" fmla="*/ 11 h 11"/>
                <a:gd name="T12" fmla="*/ 3 w 5"/>
                <a:gd name="T13" fmla="*/ 11 h 11"/>
                <a:gd name="T14" fmla="*/ 1 w 5"/>
                <a:gd name="T15" fmla="*/ 9 h 11"/>
                <a:gd name="T16" fmla="*/ 1 w 5"/>
                <a:gd name="T17" fmla="*/ 6 h 11"/>
                <a:gd name="T18" fmla="*/ 1 w 5"/>
                <a:gd name="T19" fmla="*/ 4 h 11"/>
                <a:gd name="T20" fmla="*/ 0 w 5"/>
                <a:gd name="T21" fmla="*/ 2 h 11"/>
                <a:gd name="T22" fmla="*/ 2 w 5"/>
                <a:gd name="T23" fmla="*/ 0 h 11"/>
                <a:gd name="T24" fmla="*/ 2 w 5"/>
                <a:gd name="T2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11">
                  <a:moveTo>
                    <a:pt x="2" y="0"/>
                  </a:moveTo>
                  <a:cubicBezTo>
                    <a:pt x="2" y="0"/>
                    <a:pt x="3" y="1"/>
                    <a:pt x="4" y="2"/>
                  </a:cubicBezTo>
                  <a:cubicBezTo>
                    <a:pt x="4" y="2"/>
                    <a:pt x="4" y="3"/>
                    <a:pt x="3" y="3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5" y="7"/>
                    <a:pt x="5" y="8"/>
                    <a:pt x="4" y="9"/>
                  </a:cubicBezTo>
                  <a:cubicBezTo>
                    <a:pt x="4" y="10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1" y="10"/>
                    <a:pt x="1" y="9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2" y="5"/>
                    <a:pt x="2" y="4"/>
                    <a:pt x="1" y="4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7" name="Freeform 177">
              <a:extLst>
                <a:ext uri="{FF2B5EF4-FFF2-40B4-BE49-F238E27FC236}">
                  <a16:creationId xmlns:a16="http://schemas.microsoft.com/office/drawing/2014/main" id="{942E2385-9F48-68DA-41BE-5B562C43F69F}"/>
                </a:ext>
              </a:extLst>
            </p:cNvPr>
            <p:cNvSpPr/>
            <p:nvPr/>
          </p:nvSpPr>
          <p:spPr bwMode="auto">
            <a:xfrm>
              <a:off x="3897" y="2058"/>
              <a:ext cx="264" cy="40"/>
            </a:xfrm>
            <a:custGeom>
              <a:avLst/>
              <a:gdLst>
                <a:gd name="T0" fmla="*/ 0 w 58"/>
                <a:gd name="T1" fmla="*/ 3 h 9"/>
                <a:gd name="T2" fmla="*/ 3 w 58"/>
                <a:gd name="T3" fmla="*/ 4 h 9"/>
                <a:gd name="T4" fmla="*/ 9 w 58"/>
                <a:gd name="T5" fmla="*/ 5 h 9"/>
                <a:gd name="T6" fmla="*/ 19 w 58"/>
                <a:gd name="T7" fmla="*/ 6 h 9"/>
                <a:gd name="T8" fmla="*/ 29 w 58"/>
                <a:gd name="T9" fmla="*/ 6 h 9"/>
                <a:gd name="T10" fmla="*/ 40 w 58"/>
                <a:gd name="T11" fmla="*/ 5 h 9"/>
                <a:gd name="T12" fmla="*/ 49 w 58"/>
                <a:gd name="T13" fmla="*/ 3 h 9"/>
                <a:gd name="T14" fmla="*/ 53 w 58"/>
                <a:gd name="T15" fmla="*/ 2 h 9"/>
                <a:gd name="T16" fmla="*/ 55 w 58"/>
                <a:gd name="T17" fmla="*/ 1 h 9"/>
                <a:gd name="T18" fmla="*/ 58 w 58"/>
                <a:gd name="T19" fmla="*/ 0 h 9"/>
                <a:gd name="T20" fmla="*/ 55 w 58"/>
                <a:gd name="T21" fmla="*/ 2 h 9"/>
                <a:gd name="T22" fmla="*/ 50 w 58"/>
                <a:gd name="T23" fmla="*/ 5 h 9"/>
                <a:gd name="T24" fmla="*/ 40 w 58"/>
                <a:gd name="T25" fmla="*/ 8 h 9"/>
                <a:gd name="T26" fmla="*/ 29 w 58"/>
                <a:gd name="T27" fmla="*/ 9 h 9"/>
                <a:gd name="T28" fmla="*/ 9 w 58"/>
                <a:gd name="T29" fmla="*/ 7 h 9"/>
                <a:gd name="T30" fmla="*/ 3 w 58"/>
                <a:gd name="T31" fmla="*/ 4 h 9"/>
                <a:gd name="T32" fmla="*/ 0 w 58"/>
                <a:gd name="T3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8" h="9">
                  <a:moveTo>
                    <a:pt x="0" y="3"/>
                  </a:moveTo>
                  <a:cubicBezTo>
                    <a:pt x="0" y="3"/>
                    <a:pt x="1" y="3"/>
                    <a:pt x="3" y="4"/>
                  </a:cubicBezTo>
                  <a:cubicBezTo>
                    <a:pt x="4" y="4"/>
                    <a:pt x="7" y="4"/>
                    <a:pt x="9" y="5"/>
                  </a:cubicBezTo>
                  <a:cubicBezTo>
                    <a:pt x="12" y="5"/>
                    <a:pt x="15" y="5"/>
                    <a:pt x="19" y="6"/>
                  </a:cubicBezTo>
                  <a:cubicBezTo>
                    <a:pt x="22" y="6"/>
                    <a:pt x="26" y="6"/>
                    <a:pt x="29" y="6"/>
                  </a:cubicBezTo>
                  <a:cubicBezTo>
                    <a:pt x="33" y="6"/>
                    <a:pt x="37" y="6"/>
                    <a:pt x="40" y="5"/>
                  </a:cubicBezTo>
                  <a:cubicBezTo>
                    <a:pt x="43" y="5"/>
                    <a:pt x="46" y="4"/>
                    <a:pt x="49" y="3"/>
                  </a:cubicBezTo>
                  <a:cubicBezTo>
                    <a:pt x="50" y="3"/>
                    <a:pt x="52" y="3"/>
                    <a:pt x="53" y="2"/>
                  </a:cubicBezTo>
                  <a:cubicBezTo>
                    <a:pt x="54" y="2"/>
                    <a:pt x="54" y="2"/>
                    <a:pt x="55" y="1"/>
                  </a:cubicBezTo>
                  <a:cubicBezTo>
                    <a:pt x="57" y="1"/>
                    <a:pt x="58" y="0"/>
                    <a:pt x="58" y="0"/>
                  </a:cubicBezTo>
                  <a:cubicBezTo>
                    <a:pt x="58" y="0"/>
                    <a:pt x="57" y="1"/>
                    <a:pt x="55" y="2"/>
                  </a:cubicBezTo>
                  <a:cubicBezTo>
                    <a:pt x="54" y="3"/>
                    <a:pt x="52" y="4"/>
                    <a:pt x="50" y="5"/>
                  </a:cubicBezTo>
                  <a:cubicBezTo>
                    <a:pt x="47" y="6"/>
                    <a:pt x="44" y="7"/>
                    <a:pt x="40" y="8"/>
                  </a:cubicBezTo>
                  <a:cubicBezTo>
                    <a:pt x="37" y="8"/>
                    <a:pt x="33" y="9"/>
                    <a:pt x="29" y="9"/>
                  </a:cubicBezTo>
                  <a:cubicBezTo>
                    <a:pt x="22" y="9"/>
                    <a:pt x="14" y="8"/>
                    <a:pt x="9" y="7"/>
                  </a:cubicBezTo>
                  <a:cubicBezTo>
                    <a:pt x="6" y="6"/>
                    <a:pt x="4" y="5"/>
                    <a:pt x="3" y="4"/>
                  </a:cubicBezTo>
                  <a:cubicBezTo>
                    <a:pt x="1" y="4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8" name="Freeform 178">
              <a:extLst>
                <a:ext uri="{FF2B5EF4-FFF2-40B4-BE49-F238E27FC236}">
                  <a16:creationId xmlns:a16="http://schemas.microsoft.com/office/drawing/2014/main" id="{5FDE511F-F425-D9D8-C1F1-91061643EE54}"/>
                </a:ext>
              </a:extLst>
            </p:cNvPr>
            <p:cNvSpPr/>
            <p:nvPr/>
          </p:nvSpPr>
          <p:spPr bwMode="auto">
            <a:xfrm>
              <a:off x="3651" y="2202"/>
              <a:ext cx="137" cy="32"/>
            </a:xfrm>
            <a:custGeom>
              <a:avLst/>
              <a:gdLst>
                <a:gd name="T0" fmla="*/ 0 w 30"/>
                <a:gd name="T1" fmla="*/ 3 h 7"/>
                <a:gd name="T2" fmla="*/ 4 w 30"/>
                <a:gd name="T3" fmla="*/ 7 h 7"/>
                <a:gd name="T4" fmla="*/ 3 w 30"/>
                <a:gd name="T5" fmla="*/ 4 h 7"/>
                <a:gd name="T6" fmla="*/ 5 w 30"/>
                <a:gd name="T7" fmla="*/ 6 h 7"/>
                <a:gd name="T8" fmla="*/ 4 w 30"/>
                <a:gd name="T9" fmla="*/ 3 h 7"/>
                <a:gd name="T10" fmla="*/ 7 w 30"/>
                <a:gd name="T11" fmla="*/ 7 h 7"/>
                <a:gd name="T12" fmla="*/ 6 w 30"/>
                <a:gd name="T13" fmla="*/ 3 h 7"/>
                <a:gd name="T14" fmla="*/ 6 w 30"/>
                <a:gd name="T15" fmla="*/ 3 h 7"/>
                <a:gd name="T16" fmla="*/ 8 w 30"/>
                <a:gd name="T17" fmla="*/ 5 h 7"/>
                <a:gd name="T18" fmla="*/ 8 w 30"/>
                <a:gd name="T19" fmla="*/ 3 h 7"/>
                <a:gd name="T20" fmla="*/ 10 w 30"/>
                <a:gd name="T21" fmla="*/ 5 h 7"/>
                <a:gd name="T22" fmla="*/ 9 w 30"/>
                <a:gd name="T23" fmla="*/ 3 h 7"/>
                <a:gd name="T24" fmla="*/ 12 w 30"/>
                <a:gd name="T25" fmla="*/ 6 h 7"/>
                <a:gd name="T26" fmla="*/ 11 w 30"/>
                <a:gd name="T27" fmla="*/ 2 h 7"/>
                <a:gd name="T28" fmla="*/ 11 w 30"/>
                <a:gd name="T29" fmla="*/ 2 h 7"/>
                <a:gd name="T30" fmla="*/ 13 w 30"/>
                <a:gd name="T31" fmla="*/ 5 h 7"/>
                <a:gd name="T32" fmla="*/ 13 w 30"/>
                <a:gd name="T33" fmla="*/ 3 h 7"/>
                <a:gd name="T34" fmla="*/ 16 w 30"/>
                <a:gd name="T35" fmla="*/ 7 h 7"/>
                <a:gd name="T36" fmla="*/ 14 w 30"/>
                <a:gd name="T37" fmla="*/ 3 h 7"/>
                <a:gd name="T38" fmla="*/ 18 w 30"/>
                <a:gd name="T39" fmla="*/ 6 h 7"/>
                <a:gd name="T40" fmla="*/ 17 w 30"/>
                <a:gd name="T41" fmla="*/ 4 h 7"/>
                <a:gd name="T42" fmla="*/ 20 w 30"/>
                <a:gd name="T43" fmla="*/ 7 h 7"/>
                <a:gd name="T44" fmla="*/ 18 w 30"/>
                <a:gd name="T45" fmla="*/ 3 h 7"/>
                <a:gd name="T46" fmla="*/ 20 w 30"/>
                <a:gd name="T47" fmla="*/ 5 h 7"/>
                <a:gd name="T48" fmla="*/ 19 w 30"/>
                <a:gd name="T49" fmla="*/ 2 h 7"/>
                <a:gd name="T50" fmla="*/ 21 w 30"/>
                <a:gd name="T51" fmla="*/ 4 h 7"/>
                <a:gd name="T52" fmla="*/ 21 w 30"/>
                <a:gd name="T53" fmla="*/ 2 h 7"/>
                <a:gd name="T54" fmla="*/ 25 w 30"/>
                <a:gd name="T55" fmla="*/ 4 h 7"/>
                <a:gd name="T56" fmla="*/ 24 w 30"/>
                <a:gd name="T57" fmla="*/ 2 h 7"/>
                <a:gd name="T58" fmla="*/ 26 w 30"/>
                <a:gd name="T59" fmla="*/ 4 h 7"/>
                <a:gd name="T60" fmla="*/ 26 w 30"/>
                <a:gd name="T61" fmla="*/ 2 h 7"/>
                <a:gd name="T62" fmla="*/ 27 w 30"/>
                <a:gd name="T63" fmla="*/ 0 h 7"/>
                <a:gd name="T64" fmla="*/ 30 w 30"/>
                <a:gd name="T6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" h="7">
                  <a:moveTo>
                    <a:pt x="0" y="3"/>
                  </a:moveTo>
                  <a:cubicBezTo>
                    <a:pt x="2" y="5"/>
                    <a:pt x="3" y="6"/>
                    <a:pt x="4" y="7"/>
                  </a:cubicBezTo>
                  <a:cubicBezTo>
                    <a:pt x="4" y="6"/>
                    <a:pt x="3" y="5"/>
                    <a:pt x="3" y="4"/>
                  </a:cubicBezTo>
                  <a:cubicBezTo>
                    <a:pt x="3" y="4"/>
                    <a:pt x="5" y="6"/>
                    <a:pt x="5" y="6"/>
                  </a:cubicBezTo>
                  <a:cubicBezTo>
                    <a:pt x="5" y="5"/>
                    <a:pt x="4" y="4"/>
                    <a:pt x="4" y="3"/>
                  </a:cubicBezTo>
                  <a:cubicBezTo>
                    <a:pt x="5" y="4"/>
                    <a:pt x="6" y="5"/>
                    <a:pt x="7" y="7"/>
                  </a:cubicBezTo>
                  <a:cubicBezTo>
                    <a:pt x="7" y="5"/>
                    <a:pt x="6" y="4"/>
                    <a:pt x="6" y="3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7" y="3"/>
                    <a:pt x="7" y="4"/>
                    <a:pt x="8" y="5"/>
                  </a:cubicBezTo>
                  <a:cubicBezTo>
                    <a:pt x="9" y="5"/>
                    <a:pt x="8" y="3"/>
                    <a:pt x="8" y="3"/>
                  </a:cubicBezTo>
                  <a:cubicBezTo>
                    <a:pt x="8" y="3"/>
                    <a:pt x="9" y="4"/>
                    <a:pt x="10" y="5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11" y="3"/>
                    <a:pt x="11" y="5"/>
                    <a:pt x="12" y="6"/>
                  </a:cubicBezTo>
                  <a:cubicBezTo>
                    <a:pt x="12" y="5"/>
                    <a:pt x="11" y="3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2" y="3"/>
                    <a:pt x="12" y="4"/>
                    <a:pt x="13" y="5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4"/>
                    <a:pt x="15" y="5"/>
                    <a:pt x="16" y="7"/>
                  </a:cubicBezTo>
                  <a:cubicBezTo>
                    <a:pt x="16" y="5"/>
                    <a:pt x="15" y="4"/>
                    <a:pt x="14" y="3"/>
                  </a:cubicBezTo>
                  <a:cubicBezTo>
                    <a:pt x="16" y="4"/>
                    <a:pt x="16" y="5"/>
                    <a:pt x="18" y="6"/>
                  </a:cubicBezTo>
                  <a:cubicBezTo>
                    <a:pt x="18" y="5"/>
                    <a:pt x="17" y="4"/>
                    <a:pt x="17" y="4"/>
                  </a:cubicBezTo>
                  <a:cubicBezTo>
                    <a:pt x="18" y="4"/>
                    <a:pt x="19" y="6"/>
                    <a:pt x="20" y="7"/>
                  </a:cubicBezTo>
                  <a:cubicBezTo>
                    <a:pt x="19" y="5"/>
                    <a:pt x="18" y="4"/>
                    <a:pt x="18" y="3"/>
                  </a:cubicBezTo>
                  <a:cubicBezTo>
                    <a:pt x="19" y="3"/>
                    <a:pt x="19" y="5"/>
                    <a:pt x="20" y="5"/>
                  </a:cubicBezTo>
                  <a:cubicBezTo>
                    <a:pt x="20" y="4"/>
                    <a:pt x="20" y="3"/>
                    <a:pt x="19" y="2"/>
                  </a:cubicBezTo>
                  <a:cubicBezTo>
                    <a:pt x="20" y="2"/>
                    <a:pt x="20" y="4"/>
                    <a:pt x="21" y="4"/>
                  </a:cubicBezTo>
                  <a:cubicBezTo>
                    <a:pt x="21" y="3"/>
                    <a:pt x="20" y="0"/>
                    <a:pt x="21" y="2"/>
                  </a:cubicBezTo>
                  <a:cubicBezTo>
                    <a:pt x="22" y="3"/>
                    <a:pt x="23" y="3"/>
                    <a:pt x="25" y="4"/>
                  </a:cubicBezTo>
                  <a:cubicBezTo>
                    <a:pt x="25" y="4"/>
                    <a:pt x="25" y="2"/>
                    <a:pt x="24" y="2"/>
                  </a:cubicBezTo>
                  <a:cubicBezTo>
                    <a:pt x="24" y="2"/>
                    <a:pt x="27" y="4"/>
                    <a:pt x="26" y="4"/>
                  </a:cubicBezTo>
                  <a:cubicBezTo>
                    <a:pt x="26" y="4"/>
                    <a:pt x="26" y="2"/>
                    <a:pt x="26" y="2"/>
                  </a:cubicBezTo>
                  <a:cubicBezTo>
                    <a:pt x="26" y="2"/>
                    <a:pt x="27" y="2"/>
                    <a:pt x="27" y="0"/>
                  </a:cubicBezTo>
                  <a:cubicBezTo>
                    <a:pt x="28" y="1"/>
                    <a:pt x="29" y="3"/>
                    <a:pt x="30" y="3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39" name="Freeform 179">
              <a:extLst>
                <a:ext uri="{FF2B5EF4-FFF2-40B4-BE49-F238E27FC236}">
                  <a16:creationId xmlns:a16="http://schemas.microsoft.com/office/drawing/2014/main" id="{55DD19D6-F79A-570C-16FD-754E57853C7F}"/>
                </a:ext>
              </a:extLst>
            </p:cNvPr>
            <p:cNvSpPr/>
            <p:nvPr/>
          </p:nvSpPr>
          <p:spPr bwMode="auto">
            <a:xfrm>
              <a:off x="4265" y="2193"/>
              <a:ext cx="141" cy="45"/>
            </a:xfrm>
            <a:custGeom>
              <a:avLst/>
              <a:gdLst>
                <a:gd name="T0" fmla="*/ 0 w 31"/>
                <a:gd name="T1" fmla="*/ 2 h 10"/>
                <a:gd name="T2" fmla="*/ 5 w 31"/>
                <a:gd name="T3" fmla="*/ 6 h 10"/>
                <a:gd name="T4" fmla="*/ 2 w 31"/>
                <a:gd name="T5" fmla="*/ 1 h 10"/>
                <a:gd name="T6" fmla="*/ 6 w 31"/>
                <a:gd name="T7" fmla="*/ 5 h 10"/>
                <a:gd name="T8" fmla="*/ 3 w 31"/>
                <a:gd name="T9" fmla="*/ 0 h 10"/>
                <a:gd name="T10" fmla="*/ 8 w 31"/>
                <a:gd name="T11" fmla="*/ 4 h 10"/>
                <a:gd name="T12" fmla="*/ 7 w 31"/>
                <a:gd name="T13" fmla="*/ 1 h 10"/>
                <a:gd name="T14" fmla="*/ 11 w 31"/>
                <a:gd name="T15" fmla="*/ 6 h 10"/>
                <a:gd name="T16" fmla="*/ 10 w 31"/>
                <a:gd name="T17" fmla="*/ 3 h 10"/>
                <a:gd name="T18" fmla="*/ 15 w 31"/>
                <a:gd name="T19" fmla="*/ 7 h 10"/>
                <a:gd name="T20" fmla="*/ 13 w 31"/>
                <a:gd name="T21" fmla="*/ 4 h 10"/>
                <a:gd name="T22" fmla="*/ 16 w 31"/>
                <a:gd name="T23" fmla="*/ 7 h 10"/>
                <a:gd name="T24" fmla="*/ 15 w 31"/>
                <a:gd name="T25" fmla="*/ 5 h 10"/>
                <a:gd name="T26" fmla="*/ 19 w 31"/>
                <a:gd name="T27" fmla="*/ 8 h 10"/>
                <a:gd name="T28" fmla="*/ 17 w 31"/>
                <a:gd name="T29" fmla="*/ 5 h 10"/>
                <a:gd name="T30" fmla="*/ 21 w 31"/>
                <a:gd name="T31" fmla="*/ 9 h 10"/>
                <a:gd name="T32" fmla="*/ 19 w 31"/>
                <a:gd name="T33" fmla="*/ 6 h 10"/>
                <a:gd name="T34" fmla="*/ 22 w 31"/>
                <a:gd name="T35" fmla="*/ 9 h 10"/>
                <a:gd name="T36" fmla="*/ 21 w 31"/>
                <a:gd name="T37" fmla="*/ 6 h 10"/>
                <a:gd name="T38" fmla="*/ 22 w 31"/>
                <a:gd name="T39" fmla="*/ 7 h 10"/>
                <a:gd name="T40" fmla="*/ 24 w 31"/>
                <a:gd name="T41" fmla="*/ 9 h 10"/>
                <a:gd name="T42" fmla="*/ 24 w 31"/>
                <a:gd name="T43" fmla="*/ 8 h 10"/>
                <a:gd name="T44" fmla="*/ 25 w 31"/>
                <a:gd name="T45" fmla="*/ 10 h 10"/>
                <a:gd name="T46" fmla="*/ 26 w 31"/>
                <a:gd name="T47" fmla="*/ 9 h 10"/>
                <a:gd name="T48" fmla="*/ 25 w 31"/>
                <a:gd name="T49" fmla="*/ 7 h 10"/>
                <a:gd name="T50" fmla="*/ 28 w 31"/>
                <a:gd name="T51" fmla="*/ 8 h 10"/>
                <a:gd name="T52" fmla="*/ 27 w 31"/>
                <a:gd name="T53" fmla="*/ 6 h 10"/>
                <a:gd name="T54" fmla="*/ 30 w 31"/>
                <a:gd name="T5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1" h="10">
                  <a:moveTo>
                    <a:pt x="0" y="2"/>
                  </a:moveTo>
                  <a:cubicBezTo>
                    <a:pt x="2" y="3"/>
                    <a:pt x="4" y="4"/>
                    <a:pt x="5" y="6"/>
                  </a:cubicBezTo>
                  <a:cubicBezTo>
                    <a:pt x="5" y="4"/>
                    <a:pt x="4" y="3"/>
                    <a:pt x="2" y="1"/>
                  </a:cubicBezTo>
                  <a:cubicBezTo>
                    <a:pt x="3" y="2"/>
                    <a:pt x="5" y="4"/>
                    <a:pt x="6" y="5"/>
                  </a:cubicBezTo>
                  <a:cubicBezTo>
                    <a:pt x="5" y="4"/>
                    <a:pt x="4" y="2"/>
                    <a:pt x="3" y="0"/>
                  </a:cubicBezTo>
                  <a:cubicBezTo>
                    <a:pt x="5" y="1"/>
                    <a:pt x="6" y="3"/>
                    <a:pt x="8" y="4"/>
                  </a:cubicBezTo>
                  <a:cubicBezTo>
                    <a:pt x="8" y="4"/>
                    <a:pt x="6" y="1"/>
                    <a:pt x="7" y="1"/>
                  </a:cubicBezTo>
                  <a:cubicBezTo>
                    <a:pt x="7" y="2"/>
                    <a:pt x="10" y="5"/>
                    <a:pt x="11" y="6"/>
                  </a:cubicBezTo>
                  <a:cubicBezTo>
                    <a:pt x="12" y="4"/>
                    <a:pt x="10" y="4"/>
                    <a:pt x="10" y="3"/>
                  </a:cubicBezTo>
                  <a:cubicBezTo>
                    <a:pt x="11" y="4"/>
                    <a:pt x="13" y="6"/>
                    <a:pt x="15" y="7"/>
                  </a:cubicBezTo>
                  <a:cubicBezTo>
                    <a:pt x="15" y="6"/>
                    <a:pt x="13" y="4"/>
                    <a:pt x="13" y="4"/>
                  </a:cubicBezTo>
                  <a:cubicBezTo>
                    <a:pt x="14" y="5"/>
                    <a:pt x="15" y="6"/>
                    <a:pt x="16" y="7"/>
                  </a:cubicBezTo>
                  <a:cubicBezTo>
                    <a:pt x="17" y="6"/>
                    <a:pt x="15" y="6"/>
                    <a:pt x="15" y="5"/>
                  </a:cubicBezTo>
                  <a:cubicBezTo>
                    <a:pt x="16" y="6"/>
                    <a:pt x="18" y="7"/>
                    <a:pt x="19" y="8"/>
                  </a:cubicBezTo>
                  <a:cubicBezTo>
                    <a:pt x="19" y="7"/>
                    <a:pt x="17" y="4"/>
                    <a:pt x="17" y="5"/>
                  </a:cubicBezTo>
                  <a:cubicBezTo>
                    <a:pt x="19" y="6"/>
                    <a:pt x="20" y="8"/>
                    <a:pt x="21" y="9"/>
                  </a:cubicBezTo>
                  <a:cubicBezTo>
                    <a:pt x="21" y="8"/>
                    <a:pt x="20" y="7"/>
                    <a:pt x="19" y="6"/>
                  </a:cubicBezTo>
                  <a:cubicBezTo>
                    <a:pt x="20" y="7"/>
                    <a:pt x="21" y="8"/>
                    <a:pt x="22" y="9"/>
                  </a:cubicBezTo>
                  <a:cubicBezTo>
                    <a:pt x="22" y="9"/>
                    <a:pt x="21" y="7"/>
                    <a:pt x="21" y="6"/>
                  </a:cubicBezTo>
                  <a:cubicBezTo>
                    <a:pt x="23" y="9"/>
                    <a:pt x="21" y="8"/>
                    <a:pt x="22" y="7"/>
                  </a:cubicBezTo>
                  <a:cubicBezTo>
                    <a:pt x="22" y="8"/>
                    <a:pt x="23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4" y="8"/>
                    <a:pt x="25" y="10"/>
                    <a:pt x="25" y="10"/>
                  </a:cubicBezTo>
                  <a:cubicBezTo>
                    <a:pt x="25" y="9"/>
                    <a:pt x="25" y="9"/>
                    <a:pt x="26" y="9"/>
                  </a:cubicBezTo>
                  <a:cubicBezTo>
                    <a:pt x="26" y="8"/>
                    <a:pt x="25" y="8"/>
                    <a:pt x="25" y="7"/>
                  </a:cubicBezTo>
                  <a:cubicBezTo>
                    <a:pt x="25" y="7"/>
                    <a:pt x="28" y="8"/>
                    <a:pt x="28" y="8"/>
                  </a:cubicBezTo>
                  <a:cubicBezTo>
                    <a:pt x="28" y="7"/>
                    <a:pt x="27" y="6"/>
                    <a:pt x="27" y="6"/>
                  </a:cubicBezTo>
                  <a:cubicBezTo>
                    <a:pt x="31" y="6"/>
                    <a:pt x="29" y="7"/>
                    <a:pt x="30" y="9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0" name="Freeform 180">
              <a:extLst>
                <a:ext uri="{FF2B5EF4-FFF2-40B4-BE49-F238E27FC236}">
                  <a16:creationId xmlns:a16="http://schemas.microsoft.com/office/drawing/2014/main" id="{5B818F9C-FC56-B2C9-A292-C88F7D429ABA}"/>
                </a:ext>
              </a:extLst>
            </p:cNvPr>
            <p:cNvSpPr/>
            <p:nvPr/>
          </p:nvSpPr>
          <p:spPr bwMode="auto">
            <a:xfrm>
              <a:off x="4347" y="1945"/>
              <a:ext cx="78" cy="45"/>
            </a:xfrm>
            <a:custGeom>
              <a:avLst/>
              <a:gdLst>
                <a:gd name="T0" fmla="*/ 0 w 17"/>
                <a:gd name="T1" fmla="*/ 7 h 10"/>
                <a:gd name="T2" fmla="*/ 2 w 17"/>
                <a:gd name="T3" fmla="*/ 10 h 10"/>
                <a:gd name="T4" fmla="*/ 2 w 17"/>
                <a:gd name="T5" fmla="*/ 4 h 10"/>
                <a:gd name="T6" fmla="*/ 5 w 17"/>
                <a:gd name="T7" fmla="*/ 9 h 10"/>
                <a:gd name="T8" fmla="*/ 4 w 17"/>
                <a:gd name="T9" fmla="*/ 3 h 10"/>
                <a:gd name="T10" fmla="*/ 6 w 17"/>
                <a:gd name="T11" fmla="*/ 9 h 10"/>
                <a:gd name="T12" fmla="*/ 5 w 17"/>
                <a:gd name="T13" fmla="*/ 2 h 10"/>
                <a:gd name="T14" fmla="*/ 9 w 17"/>
                <a:gd name="T15" fmla="*/ 10 h 10"/>
                <a:gd name="T16" fmla="*/ 6 w 17"/>
                <a:gd name="T17" fmla="*/ 1 h 10"/>
                <a:gd name="T18" fmla="*/ 10 w 17"/>
                <a:gd name="T19" fmla="*/ 10 h 10"/>
                <a:gd name="T20" fmla="*/ 7 w 17"/>
                <a:gd name="T21" fmla="*/ 1 h 10"/>
                <a:gd name="T22" fmla="*/ 11 w 17"/>
                <a:gd name="T23" fmla="*/ 8 h 10"/>
                <a:gd name="T24" fmla="*/ 8 w 17"/>
                <a:gd name="T25" fmla="*/ 0 h 10"/>
                <a:gd name="T26" fmla="*/ 13 w 17"/>
                <a:gd name="T27" fmla="*/ 9 h 10"/>
                <a:gd name="T28" fmla="*/ 9 w 17"/>
                <a:gd name="T29" fmla="*/ 0 h 10"/>
                <a:gd name="T30" fmla="*/ 14 w 17"/>
                <a:gd name="T31" fmla="*/ 8 h 10"/>
                <a:gd name="T32" fmla="*/ 11 w 17"/>
                <a:gd name="T33" fmla="*/ 0 h 10"/>
                <a:gd name="T34" fmla="*/ 14 w 17"/>
                <a:gd name="T35" fmla="*/ 7 h 10"/>
                <a:gd name="T36" fmla="*/ 11 w 17"/>
                <a:gd name="T37" fmla="*/ 0 h 10"/>
                <a:gd name="T38" fmla="*/ 17 w 17"/>
                <a:gd name="T3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10">
                  <a:moveTo>
                    <a:pt x="0" y="7"/>
                  </a:moveTo>
                  <a:cubicBezTo>
                    <a:pt x="0" y="7"/>
                    <a:pt x="1" y="10"/>
                    <a:pt x="2" y="10"/>
                  </a:cubicBezTo>
                  <a:cubicBezTo>
                    <a:pt x="3" y="9"/>
                    <a:pt x="2" y="6"/>
                    <a:pt x="2" y="4"/>
                  </a:cubicBezTo>
                  <a:cubicBezTo>
                    <a:pt x="3" y="6"/>
                    <a:pt x="3" y="8"/>
                    <a:pt x="5" y="9"/>
                  </a:cubicBezTo>
                  <a:cubicBezTo>
                    <a:pt x="5" y="7"/>
                    <a:pt x="4" y="5"/>
                    <a:pt x="4" y="3"/>
                  </a:cubicBezTo>
                  <a:cubicBezTo>
                    <a:pt x="5" y="5"/>
                    <a:pt x="5" y="7"/>
                    <a:pt x="6" y="9"/>
                  </a:cubicBezTo>
                  <a:cubicBezTo>
                    <a:pt x="6" y="7"/>
                    <a:pt x="5" y="5"/>
                    <a:pt x="5" y="2"/>
                  </a:cubicBezTo>
                  <a:cubicBezTo>
                    <a:pt x="6" y="5"/>
                    <a:pt x="8" y="8"/>
                    <a:pt x="9" y="10"/>
                  </a:cubicBezTo>
                  <a:cubicBezTo>
                    <a:pt x="8" y="7"/>
                    <a:pt x="7" y="4"/>
                    <a:pt x="6" y="1"/>
                  </a:cubicBezTo>
                  <a:cubicBezTo>
                    <a:pt x="7" y="4"/>
                    <a:pt x="9" y="7"/>
                    <a:pt x="10" y="10"/>
                  </a:cubicBezTo>
                  <a:cubicBezTo>
                    <a:pt x="9" y="7"/>
                    <a:pt x="8" y="4"/>
                    <a:pt x="7" y="1"/>
                  </a:cubicBezTo>
                  <a:cubicBezTo>
                    <a:pt x="8" y="3"/>
                    <a:pt x="9" y="6"/>
                    <a:pt x="11" y="8"/>
                  </a:cubicBezTo>
                  <a:cubicBezTo>
                    <a:pt x="10" y="6"/>
                    <a:pt x="9" y="3"/>
                    <a:pt x="8" y="0"/>
                  </a:cubicBezTo>
                  <a:cubicBezTo>
                    <a:pt x="10" y="3"/>
                    <a:pt x="11" y="6"/>
                    <a:pt x="13" y="9"/>
                  </a:cubicBezTo>
                  <a:cubicBezTo>
                    <a:pt x="12" y="6"/>
                    <a:pt x="11" y="3"/>
                    <a:pt x="9" y="0"/>
                  </a:cubicBezTo>
                  <a:cubicBezTo>
                    <a:pt x="11" y="2"/>
                    <a:pt x="12" y="5"/>
                    <a:pt x="14" y="8"/>
                  </a:cubicBezTo>
                  <a:cubicBezTo>
                    <a:pt x="13" y="6"/>
                    <a:pt x="12" y="3"/>
                    <a:pt x="11" y="0"/>
                  </a:cubicBezTo>
                  <a:cubicBezTo>
                    <a:pt x="12" y="2"/>
                    <a:pt x="13" y="5"/>
                    <a:pt x="14" y="7"/>
                  </a:cubicBezTo>
                  <a:cubicBezTo>
                    <a:pt x="13" y="5"/>
                    <a:pt x="12" y="2"/>
                    <a:pt x="11" y="0"/>
                  </a:cubicBezTo>
                  <a:cubicBezTo>
                    <a:pt x="13" y="3"/>
                    <a:pt x="15" y="7"/>
                    <a:pt x="17" y="10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1" name="Freeform 181">
              <a:extLst>
                <a:ext uri="{FF2B5EF4-FFF2-40B4-BE49-F238E27FC236}">
                  <a16:creationId xmlns:a16="http://schemas.microsoft.com/office/drawing/2014/main" id="{8AD92FF4-9850-5529-4235-9B15467489C4}"/>
                </a:ext>
              </a:extLst>
            </p:cNvPr>
            <p:cNvSpPr/>
            <p:nvPr/>
          </p:nvSpPr>
          <p:spPr bwMode="auto">
            <a:xfrm>
              <a:off x="3637" y="1936"/>
              <a:ext cx="78" cy="68"/>
            </a:xfrm>
            <a:custGeom>
              <a:avLst/>
              <a:gdLst>
                <a:gd name="T0" fmla="*/ 0 w 17"/>
                <a:gd name="T1" fmla="*/ 10 h 15"/>
                <a:gd name="T2" fmla="*/ 4 w 17"/>
                <a:gd name="T3" fmla="*/ 14 h 15"/>
                <a:gd name="T4" fmla="*/ 2 w 17"/>
                <a:gd name="T5" fmla="*/ 11 h 15"/>
                <a:gd name="T6" fmla="*/ 5 w 17"/>
                <a:gd name="T7" fmla="*/ 15 h 15"/>
                <a:gd name="T8" fmla="*/ 3 w 17"/>
                <a:gd name="T9" fmla="*/ 9 h 15"/>
                <a:gd name="T10" fmla="*/ 6 w 17"/>
                <a:gd name="T11" fmla="*/ 13 h 15"/>
                <a:gd name="T12" fmla="*/ 1 w 17"/>
                <a:gd name="T13" fmla="*/ 6 h 15"/>
                <a:gd name="T14" fmla="*/ 7 w 17"/>
                <a:gd name="T15" fmla="*/ 12 h 15"/>
                <a:gd name="T16" fmla="*/ 0 w 17"/>
                <a:gd name="T17" fmla="*/ 2 h 15"/>
                <a:gd name="T18" fmla="*/ 9 w 17"/>
                <a:gd name="T19" fmla="*/ 12 h 15"/>
                <a:gd name="T20" fmla="*/ 3 w 17"/>
                <a:gd name="T21" fmla="*/ 3 h 15"/>
                <a:gd name="T22" fmla="*/ 10 w 17"/>
                <a:gd name="T23" fmla="*/ 12 h 15"/>
                <a:gd name="T24" fmla="*/ 6 w 17"/>
                <a:gd name="T25" fmla="*/ 4 h 15"/>
                <a:gd name="T26" fmla="*/ 12 w 17"/>
                <a:gd name="T27" fmla="*/ 12 h 15"/>
                <a:gd name="T28" fmla="*/ 7 w 17"/>
                <a:gd name="T29" fmla="*/ 4 h 15"/>
                <a:gd name="T30" fmla="*/ 13 w 17"/>
                <a:gd name="T31" fmla="*/ 11 h 15"/>
                <a:gd name="T32" fmla="*/ 7 w 17"/>
                <a:gd name="T33" fmla="*/ 2 h 15"/>
                <a:gd name="T34" fmla="*/ 13 w 17"/>
                <a:gd name="T35" fmla="*/ 8 h 15"/>
                <a:gd name="T36" fmla="*/ 8 w 17"/>
                <a:gd name="T37" fmla="*/ 1 h 15"/>
                <a:gd name="T38" fmla="*/ 7 w 17"/>
                <a:gd name="T39" fmla="*/ 0 h 15"/>
                <a:gd name="T40" fmla="*/ 17 w 17"/>
                <a:gd name="T41" fmla="*/ 13 h 15"/>
                <a:gd name="T42" fmla="*/ 14 w 17"/>
                <a:gd name="T4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" h="15">
                  <a:moveTo>
                    <a:pt x="0" y="10"/>
                  </a:moveTo>
                  <a:cubicBezTo>
                    <a:pt x="1" y="11"/>
                    <a:pt x="3" y="12"/>
                    <a:pt x="4" y="14"/>
                  </a:cubicBezTo>
                  <a:cubicBezTo>
                    <a:pt x="4" y="12"/>
                    <a:pt x="3" y="12"/>
                    <a:pt x="2" y="11"/>
                  </a:cubicBezTo>
                  <a:cubicBezTo>
                    <a:pt x="3" y="11"/>
                    <a:pt x="5" y="13"/>
                    <a:pt x="5" y="15"/>
                  </a:cubicBezTo>
                  <a:cubicBezTo>
                    <a:pt x="5" y="12"/>
                    <a:pt x="4" y="11"/>
                    <a:pt x="3" y="9"/>
                  </a:cubicBezTo>
                  <a:cubicBezTo>
                    <a:pt x="4" y="10"/>
                    <a:pt x="5" y="12"/>
                    <a:pt x="6" y="13"/>
                  </a:cubicBezTo>
                  <a:cubicBezTo>
                    <a:pt x="4" y="11"/>
                    <a:pt x="2" y="8"/>
                    <a:pt x="1" y="6"/>
                  </a:cubicBezTo>
                  <a:cubicBezTo>
                    <a:pt x="2" y="8"/>
                    <a:pt x="5" y="10"/>
                    <a:pt x="7" y="12"/>
                  </a:cubicBezTo>
                  <a:cubicBezTo>
                    <a:pt x="5" y="9"/>
                    <a:pt x="2" y="6"/>
                    <a:pt x="0" y="2"/>
                  </a:cubicBezTo>
                  <a:cubicBezTo>
                    <a:pt x="3" y="6"/>
                    <a:pt x="6" y="9"/>
                    <a:pt x="9" y="12"/>
                  </a:cubicBezTo>
                  <a:cubicBezTo>
                    <a:pt x="7" y="9"/>
                    <a:pt x="5" y="6"/>
                    <a:pt x="3" y="3"/>
                  </a:cubicBezTo>
                  <a:cubicBezTo>
                    <a:pt x="5" y="6"/>
                    <a:pt x="8" y="9"/>
                    <a:pt x="10" y="12"/>
                  </a:cubicBezTo>
                  <a:cubicBezTo>
                    <a:pt x="9" y="9"/>
                    <a:pt x="8" y="7"/>
                    <a:pt x="6" y="4"/>
                  </a:cubicBezTo>
                  <a:cubicBezTo>
                    <a:pt x="8" y="7"/>
                    <a:pt x="10" y="9"/>
                    <a:pt x="12" y="12"/>
                  </a:cubicBezTo>
                  <a:cubicBezTo>
                    <a:pt x="11" y="10"/>
                    <a:pt x="9" y="7"/>
                    <a:pt x="7" y="4"/>
                  </a:cubicBezTo>
                  <a:cubicBezTo>
                    <a:pt x="9" y="7"/>
                    <a:pt x="11" y="9"/>
                    <a:pt x="13" y="11"/>
                  </a:cubicBezTo>
                  <a:cubicBezTo>
                    <a:pt x="11" y="8"/>
                    <a:pt x="10" y="5"/>
                    <a:pt x="7" y="2"/>
                  </a:cubicBezTo>
                  <a:cubicBezTo>
                    <a:pt x="9" y="4"/>
                    <a:pt x="11" y="6"/>
                    <a:pt x="13" y="8"/>
                  </a:cubicBezTo>
                  <a:cubicBezTo>
                    <a:pt x="11" y="6"/>
                    <a:pt x="9" y="3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11" y="4"/>
                    <a:pt x="15" y="8"/>
                    <a:pt x="17" y="13"/>
                  </a:cubicBezTo>
                  <a:cubicBezTo>
                    <a:pt x="16" y="14"/>
                    <a:pt x="14" y="12"/>
                    <a:pt x="14" y="12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2" name="Freeform 182">
              <a:extLst>
                <a:ext uri="{FF2B5EF4-FFF2-40B4-BE49-F238E27FC236}">
                  <a16:creationId xmlns:a16="http://schemas.microsoft.com/office/drawing/2014/main" id="{AD5F5EA2-E761-8263-6B97-E33BCEE047F7}"/>
                </a:ext>
              </a:extLst>
            </p:cNvPr>
            <p:cNvSpPr/>
            <p:nvPr/>
          </p:nvSpPr>
          <p:spPr bwMode="auto">
            <a:xfrm>
              <a:off x="3897" y="1091"/>
              <a:ext cx="282" cy="203"/>
            </a:xfrm>
            <a:custGeom>
              <a:avLst/>
              <a:gdLst>
                <a:gd name="T0" fmla="*/ 0 w 62"/>
                <a:gd name="T1" fmla="*/ 35 h 45"/>
                <a:gd name="T2" fmla="*/ 2 w 62"/>
                <a:gd name="T3" fmla="*/ 40 h 45"/>
                <a:gd name="T4" fmla="*/ 1 w 62"/>
                <a:gd name="T5" fmla="*/ 35 h 45"/>
                <a:gd name="T6" fmla="*/ 4 w 62"/>
                <a:gd name="T7" fmla="*/ 41 h 45"/>
                <a:gd name="T8" fmla="*/ 3 w 62"/>
                <a:gd name="T9" fmla="*/ 32 h 45"/>
                <a:gd name="T10" fmla="*/ 7 w 62"/>
                <a:gd name="T11" fmla="*/ 41 h 45"/>
                <a:gd name="T12" fmla="*/ 3 w 62"/>
                <a:gd name="T13" fmla="*/ 29 h 45"/>
                <a:gd name="T14" fmla="*/ 10 w 62"/>
                <a:gd name="T15" fmla="*/ 43 h 45"/>
                <a:gd name="T16" fmla="*/ 4 w 62"/>
                <a:gd name="T17" fmla="*/ 27 h 45"/>
                <a:gd name="T18" fmla="*/ 10 w 62"/>
                <a:gd name="T19" fmla="*/ 42 h 45"/>
                <a:gd name="T20" fmla="*/ 4 w 62"/>
                <a:gd name="T21" fmla="*/ 21 h 45"/>
                <a:gd name="T22" fmla="*/ 10 w 62"/>
                <a:gd name="T23" fmla="*/ 39 h 45"/>
                <a:gd name="T24" fmla="*/ 5 w 62"/>
                <a:gd name="T25" fmla="*/ 19 h 45"/>
                <a:gd name="T26" fmla="*/ 14 w 62"/>
                <a:gd name="T27" fmla="*/ 39 h 45"/>
                <a:gd name="T28" fmla="*/ 8 w 62"/>
                <a:gd name="T29" fmla="*/ 20 h 45"/>
                <a:gd name="T30" fmla="*/ 17 w 62"/>
                <a:gd name="T31" fmla="*/ 41 h 45"/>
                <a:gd name="T32" fmla="*/ 10 w 62"/>
                <a:gd name="T33" fmla="*/ 18 h 45"/>
                <a:gd name="T34" fmla="*/ 21 w 62"/>
                <a:gd name="T35" fmla="*/ 41 h 45"/>
                <a:gd name="T36" fmla="*/ 10 w 62"/>
                <a:gd name="T37" fmla="*/ 15 h 45"/>
                <a:gd name="T38" fmla="*/ 22 w 62"/>
                <a:gd name="T39" fmla="*/ 40 h 45"/>
                <a:gd name="T40" fmla="*/ 11 w 62"/>
                <a:gd name="T41" fmla="*/ 12 h 45"/>
                <a:gd name="T42" fmla="*/ 27 w 62"/>
                <a:gd name="T43" fmla="*/ 41 h 45"/>
                <a:gd name="T44" fmla="*/ 12 w 62"/>
                <a:gd name="T45" fmla="*/ 10 h 45"/>
                <a:gd name="T46" fmla="*/ 28 w 62"/>
                <a:gd name="T47" fmla="*/ 40 h 45"/>
                <a:gd name="T48" fmla="*/ 15 w 62"/>
                <a:gd name="T49" fmla="*/ 11 h 45"/>
                <a:gd name="T50" fmla="*/ 32 w 62"/>
                <a:gd name="T51" fmla="*/ 42 h 45"/>
                <a:gd name="T52" fmla="*/ 15 w 62"/>
                <a:gd name="T53" fmla="*/ 6 h 45"/>
                <a:gd name="T54" fmla="*/ 35 w 62"/>
                <a:gd name="T55" fmla="*/ 42 h 45"/>
                <a:gd name="T56" fmla="*/ 18 w 62"/>
                <a:gd name="T57" fmla="*/ 7 h 45"/>
                <a:gd name="T58" fmla="*/ 36 w 62"/>
                <a:gd name="T59" fmla="*/ 40 h 45"/>
                <a:gd name="T60" fmla="*/ 20 w 62"/>
                <a:gd name="T61" fmla="*/ 6 h 45"/>
                <a:gd name="T62" fmla="*/ 39 w 62"/>
                <a:gd name="T63" fmla="*/ 39 h 45"/>
                <a:gd name="T64" fmla="*/ 23 w 62"/>
                <a:gd name="T65" fmla="*/ 5 h 45"/>
                <a:gd name="T66" fmla="*/ 42 w 62"/>
                <a:gd name="T67" fmla="*/ 40 h 45"/>
                <a:gd name="T68" fmla="*/ 25 w 62"/>
                <a:gd name="T69" fmla="*/ 4 h 45"/>
                <a:gd name="T70" fmla="*/ 46 w 62"/>
                <a:gd name="T71" fmla="*/ 40 h 45"/>
                <a:gd name="T72" fmla="*/ 27 w 62"/>
                <a:gd name="T73" fmla="*/ 3 h 45"/>
                <a:gd name="T74" fmla="*/ 46 w 62"/>
                <a:gd name="T75" fmla="*/ 34 h 45"/>
                <a:gd name="T76" fmla="*/ 33 w 62"/>
                <a:gd name="T77" fmla="*/ 8 h 45"/>
                <a:gd name="T78" fmla="*/ 48 w 62"/>
                <a:gd name="T79" fmla="*/ 32 h 45"/>
                <a:gd name="T80" fmla="*/ 39 w 62"/>
                <a:gd name="T81" fmla="*/ 15 h 45"/>
                <a:gd name="T82" fmla="*/ 50 w 62"/>
                <a:gd name="T83" fmla="*/ 35 h 45"/>
                <a:gd name="T84" fmla="*/ 49 w 62"/>
                <a:gd name="T85" fmla="*/ 31 h 45"/>
                <a:gd name="T86" fmla="*/ 43 w 62"/>
                <a:gd name="T87" fmla="*/ 44 h 45"/>
                <a:gd name="T88" fmla="*/ 26 w 62"/>
                <a:gd name="T8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2" h="45">
                  <a:moveTo>
                    <a:pt x="0" y="35"/>
                  </a:moveTo>
                  <a:cubicBezTo>
                    <a:pt x="1" y="37"/>
                    <a:pt x="1" y="39"/>
                    <a:pt x="2" y="40"/>
                  </a:cubicBezTo>
                  <a:cubicBezTo>
                    <a:pt x="1" y="39"/>
                    <a:pt x="1" y="37"/>
                    <a:pt x="1" y="35"/>
                  </a:cubicBezTo>
                  <a:cubicBezTo>
                    <a:pt x="2" y="37"/>
                    <a:pt x="3" y="39"/>
                    <a:pt x="4" y="41"/>
                  </a:cubicBezTo>
                  <a:cubicBezTo>
                    <a:pt x="4" y="38"/>
                    <a:pt x="3" y="35"/>
                    <a:pt x="3" y="32"/>
                  </a:cubicBezTo>
                  <a:cubicBezTo>
                    <a:pt x="4" y="35"/>
                    <a:pt x="6" y="38"/>
                    <a:pt x="7" y="41"/>
                  </a:cubicBezTo>
                  <a:cubicBezTo>
                    <a:pt x="6" y="37"/>
                    <a:pt x="4" y="32"/>
                    <a:pt x="3" y="29"/>
                  </a:cubicBezTo>
                  <a:cubicBezTo>
                    <a:pt x="4" y="34"/>
                    <a:pt x="7" y="39"/>
                    <a:pt x="10" y="43"/>
                  </a:cubicBezTo>
                  <a:cubicBezTo>
                    <a:pt x="9" y="37"/>
                    <a:pt x="7" y="32"/>
                    <a:pt x="4" y="27"/>
                  </a:cubicBezTo>
                  <a:cubicBezTo>
                    <a:pt x="5" y="32"/>
                    <a:pt x="7" y="37"/>
                    <a:pt x="10" y="42"/>
                  </a:cubicBezTo>
                  <a:cubicBezTo>
                    <a:pt x="10" y="35"/>
                    <a:pt x="7" y="28"/>
                    <a:pt x="4" y="21"/>
                  </a:cubicBezTo>
                  <a:cubicBezTo>
                    <a:pt x="6" y="27"/>
                    <a:pt x="8" y="33"/>
                    <a:pt x="10" y="39"/>
                  </a:cubicBezTo>
                  <a:cubicBezTo>
                    <a:pt x="10" y="32"/>
                    <a:pt x="8" y="26"/>
                    <a:pt x="5" y="19"/>
                  </a:cubicBezTo>
                  <a:cubicBezTo>
                    <a:pt x="7" y="26"/>
                    <a:pt x="11" y="33"/>
                    <a:pt x="14" y="39"/>
                  </a:cubicBezTo>
                  <a:cubicBezTo>
                    <a:pt x="14" y="32"/>
                    <a:pt x="11" y="26"/>
                    <a:pt x="8" y="20"/>
                  </a:cubicBezTo>
                  <a:cubicBezTo>
                    <a:pt x="10" y="27"/>
                    <a:pt x="13" y="35"/>
                    <a:pt x="17" y="41"/>
                  </a:cubicBezTo>
                  <a:cubicBezTo>
                    <a:pt x="17" y="33"/>
                    <a:pt x="13" y="25"/>
                    <a:pt x="10" y="18"/>
                  </a:cubicBezTo>
                  <a:cubicBezTo>
                    <a:pt x="12" y="26"/>
                    <a:pt x="16" y="35"/>
                    <a:pt x="21" y="41"/>
                  </a:cubicBezTo>
                  <a:cubicBezTo>
                    <a:pt x="19" y="32"/>
                    <a:pt x="14" y="23"/>
                    <a:pt x="10" y="15"/>
                  </a:cubicBezTo>
                  <a:cubicBezTo>
                    <a:pt x="14" y="23"/>
                    <a:pt x="18" y="31"/>
                    <a:pt x="22" y="40"/>
                  </a:cubicBezTo>
                  <a:cubicBezTo>
                    <a:pt x="20" y="30"/>
                    <a:pt x="15" y="20"/>
                    <a:pt x="11" y="12"/>
                  </a:cubicBezTo>
                  <a:cubicBezTo>
                    <a:pt x="16" y="22"/>
                    <a:pt x="21" y="32"/>
                    <a:pt x="27" y="41"/>
                  </a:cubicBezTo>
                  <a:cubicBezTo>
                    <a:pt x="23" y="31"/>
                    <a:pt x="18" y="20"/>
                    <a:pt x="12" y="10"/>
                  </a:cubicBezTo>
                  <a:cubicBezTo>
                    <a:pt x="17" y="20"/>
                    <a:pt x="22" y="31"/>
                    <a:pt x="28" y="40"/>
                  </a:cubicBezTo>
                  <a:cubicBezTo>
                    <a:pt x="26" y="30"/>
                    <a:pt x="20" y="20"/>
                    <a:pt x="15" y="11"/>
                  </a:cubicBezTo>
                  <a:cubicBezTo>
                    <a:pt x="19" y="22"/>
                    <a:pt x="26" y="33"/>
                    <a:pt x="32" y="42"/>
                  </a:cubicBezTo>
                  <a:cubicBezTo>
                    <a:pt x="29" y="30"/>
                    <a:pt x="21" y="18"/>
                    <a:pt x="15" y="6"/>
                  </a:cubicBezTo>
                  <a:cubicBezTo>
                    <a:pt x="20" y="19"/>
                    <a:pt x="28" y="31"/>
                    <a:pt x="35" y="42"/>
                  </a:cubicBezTo>
                  <a:cubicBezTo>
                    <a:pt x="30" y="30"/>
                    <a:pt x="24" y="18"/>
                    <a:pt x="18" y="7"/>
                  </a:cubicBezTo>
                  <a:cubicBezTo>
                    <a:pt x="23" y="18"/>
                    <a:pt x="31" y="28"/>
                    <a:pt x="36" y="40"/>
                  </a:cubicBezTo>
                  <a:cubicBezTo>
                    <a:pt x="33" y="28"/>
                    <a:pt x="26" y="17"/>
                    <a:pt x="20" y="6"/>
                  </a:cubicBezTo>
                  <a:cubicBezTo>
                    <a:pt x="27" y="17"/>
                    <a:pt x="33" y="28"/>
                    <a:pt x="39" y="39"/>
                  </a:cubicBezTo>
                  <a:cubicBezTo>
                    <a:pt x="35" y="27"/>
                    <a:pt x="29" y="16"/>
                    <a:pt x="23" y="5"/>
                  </a:cubicBezTo>
                  <a:cubicBezTo>
                    <a:pt x="30" y="16"/>
                    <a:pt x="36" y="28"/>
                    <a:pt x="42" y="40"/>
                  </a:cubicBezTo>
                  <a:cubicBezTo>
                    <a:pt x="39" y="27"/>
                    <a:pt x="30" y="16"/>
                    <a:pt x="25" y="4"/>
                  </a:cubicBezTo>
                  <a:cubicBezTo>
                    <a:pt x="32" y="16"/>
                    <a:pt x="40" y="27"/>
                    <a:pt x="46" y="40"/>
                  </a:cubicBezTo>
                  <a:cubicBezTo>
                    <a:pt x="43" y="26"/>
                    <a:pt x="33" y="15"/>
                    <a:pt x="27" y="3"/>
                  </a:cubicBezTo>
                  <a:cubicBezTo>
                    <a:pt x="33" y="14"/>
                    <a:pt x="41" y="23"/>
                    <a:pt x="46" y="34"/>
                  </a:cubicBezTo>
                  <a:cubicBezTo>
                    <a:pt x="43" y="24"/>
                    <a:pt x="37" y="16"/>
                    <a:pt x="33" y="8"/>
                  </a:cubicBezTo>
                  <a:cubicBezTo>
                    <a:pt x="38" y="16"/>
                    <a:pt x="43" y="24"/>
                    <a:pt x="48" y="32"/>
                  </a:cubicBezTo>
                  <a:cubicBezTo>
                    <a:pt x="46" y="27"/>
                    <a:pt x="43" y="20"/>
                    <a:pt x="39" y="15"/>
                  </a:cubicBezTo>
                  <a:cubicBezTo>
                    <a:pt x="43" y="21"/>
                    <a:pt x="47" y="28"/>
                    <a:pt x="50" y="35"/>
                  </a:cubicBezTo>
                  <a:cubicBezTo>
                    <a:pt x="50" y="34"/>
                    <a:pt x="49" y="33"/>
                    <a:pt x="49" y="31"/>
                  </a:cubicBezTo>
                  <a:cubicBezTo>
                    <a:pt x="53" y="39"/>
                    <a:pt x="50" y="45"/>
                    <a:pt x="43" y="44"/>
                  </a:cubicBezTo>
                  <a:cubicBezTo>
                    <a:pt x="62" y="39"/>
                    <a:pt x="32" y="7"/>
                    <a:pt x="26" y="0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3" name="Freeform 183">
              <a:extLst>
                <a:ext uri="{FF2B5EF4-FFF2-40B4-BE49-F238E27FC236}">
                  <a16:creationId xmlns:a16="http://schemas.microsoft.com/office/drawing/2014/main" id="{88A719BF-094A-2B2F-8617-A00F81665ACE}"/>
                </a:ext>
              </a:extLst>
            </p:cNvPr>
            <p:cNvSpPr/>
            <p:nvPr/>
          </p:nvSpPr>
          <p:spPr bwMode="auto">
            <a:xfrm>
              <a:off x="4047" y="1105"/>
              <a:ext cx="55" cy="90"/>
            </a:xfrm>
            <a:custGeom>
              <a:avLst/>
              <a:gdLst>
                <a:gd name="T0" fmla="*/ 0 w 12"/>
                <a:gd name="T1" fmla="*/ 0 h 20"/>
                <a:gd name="T2" fmla="*/ 12 w 12"/>
                <a:gd name="T3" fmla="*/ 12 h 20"/>
                <a:gd name="T4" fmla="*/ 3 w 12"/>
                <a:gd name="T5" fmla="*/ 3 h 20"/>
                <a:gd name="T6" fmla="*/ 12 w 12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0">
                  <a:moveTo>
                    <a:pt x="0" y="0"/>
                  </a:moveTo>
                  <a:cubicBezTo>
                    <a:pt x="4" y="3"/>
                    <a:pt x="8" y="8"/>
                    <a:pt x="12" y="12"/>
                  </a:cubicBezTo>
                  <a:cubicBezTo>
                    <a:pt x="9" y="10"/>
                    <a:pt x="5" y="7"/>
                    <a:pt x="3" y="3"/>
                  </a:cubicBezTo>
                  <a:cubicBezTo>
                    <a:pt x="6" y="9"/>
                    <a:pt x="10" y="14"/>
                    <a:pt x="12" y="20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4" name="Freeform 184">
              <a:extLst>
                <a:ext uri="{FF2B5EF4-FFF2-40B4-BE49-F238E27FC236}">
                  <a16:creationId xmlns:a16="http://schemas.microsoft.com/office/drawing/2014/main" id="{EF45604E-0B06-6870-393B-EBEFA16C4B0D}"/>
                </a:ext>
              </a:extLst>
            </p:cNvPr>
            <p:cNvSpPr/>
            <p:nvPr/>
          </p:nvSpPr>
          <p:spPr bwMode="auto">
            <a:xfrm>
              <a:off x="3933" y="1258"/>
              <a:ext cx="159" cy="32"/>
            </a:xfrm>
            <a:custGeom>
              <a:avLst/>
              <a:gdLst>
                <a:gd name="T0" fmla="*/ 31 w 35"/>
                <a:gd name="T1" fmla="*/ 0 h 7"/>
                <a:gd name="T2" fmla="*/ 20 w 35"/>
                <a:gd name="T3" fmla="*/ 6 h 7"/>
                <a:gd name="T4" fmla="*/ 35 w 35"/>
                <a:gd name="T5" fmla="*/ 6 h 7"/>
                <a:gd name="T6" fmla="*/ 0 w 35"/>
                <a:gd name="T7" fmla="*/ 6 h 7"/>
                <a:gd name="T8" fmla="*/ 31 w 35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7">
                  <a:moveTo>
                    <a:pt x="31" y="0"/>
                  </a:moveTo>
                  <a:cubicBezTo>
                    <a:pt x="32" y="6"/>
                    <a:pt x="27" y="7"/>
                    <a:pt x="20" y="6"/>
                  </a:cubicBezTo>
                  <a:cubicBezTo>
                    <a:pt x="25" y="6"/>
                    <a:pt x="30" y="7"/>
                    <a:pt x="35" y="6"/>
                  </a:cubicBezTo>
                  <a:cubicBezTo>
                    <a:pt x="24" y="5"/>
                    <a:pt x="12" y="6"/>
                    <a:pt x="0" y="6"/>
                  </a:cubicBezTo>
                  <a:cubicBezTo>
                    <a:pt x="10" y="6"/>
                    <a:pt x="20" y="6"/>
                    <a:pt x="31" y="5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5" name="Freeform 185">
              <a:extLst>
                <a:ext uri="{FF2B5EF4-FFF2-40B4-BE49-F238E27FC236}">
                  <a16:creationId xmlns:a16="http://schemas.microsoft.com/office/drawing/2014/main" id="{2E4D7383-B2CD-3FE2-B675-BF60CF1A23DD}"/>
                </a:ext>
              </a:extLst>
            </p:cNvPr>
            <p:cNvSpPr/>
            <p:nvPr/>
          </p:nvSpPr>
          <p:spPr bwMode="auto">
            <a:xfrm>
              <a:off x="3942" y="1249"/>
              <a:ext cx="178" cy="41"/>
            </a:xfrm>
            <a:custGeom>
              <a:avLst/>
              <a:gdLst>
                <a:gd name="T0" fmla="*/ 0 w 39"/>
                <a:gd name="T1" fmla="*/ 4 h 9"/>
                <a:gd name="T2" fmla="*/ 6 w 39"/>
                <a:gd name="T3" fmla="*/ 6 h 9"/>
                <a:gd name="T4" fmla="*/ 8 w 39"/>
                <a:gd name="T5" fmla="*/ 3 h 9"/>
                <a:gd name="T6" fmla="*/ 31 w 39"/>
                <a:gd name="T7" fmla="*/ 5 h 9"/>
                <a:gd name="T8" fmla="*/ 35 w 39"/>
                <a:gd name="T9" fmla="*/ 9 h 9"/>
                <a:gd name="T10" fmla="*/ 35 w 39"/>
                <a:gd name="T11" fmla="*/ 3 h 9"/>
                <a:gd name="T12" fmla="*/ 36 w 39"/>
                <a:gd name="T13" fmla="*/ 4 h 9"/>
                <a:gd name="T14" fmla="*/ 39 w 39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9">
                  <a:moveTo>
                    <a:pt x="0" y="4"/>
                  </a:moveTo>
                  <a:cubicBezTo>
                    <a:pt x="2" y="4"/>
                    <a:pt x="4" y="5"/>
                    <a:pt x="6" y="6"/>
                  </a:cubicBezTo>
                  <a:cubicBezTo>
                    <a:pt x="7" y="5"/>
                    <a:pt x="7" y="4"/>
                    <a:pt x="8" y="3"/>
                  </a:cubicBezTo>
                  <a:cubicBezTo>
                    <a:pt x="14" y="7"/>
                    <a:pt x="25" y="8"/>
                    <a:pt x="31" y="5"/>
                  </a:cubicBezTo>
                  <a:cubicBezTo>
                    <a:pt x="32" y="6"/>
                    <a:pt x="34" y="8"/>
                    <a:pt x="35" y="9"/>
                  </a:cubicBezTo>
                  <a:cubicBezTo>
                    <a:pt x="35" y="7"/>
                    <a:pt x="35" y="5"/>
                    <a:pt x="35" y="3"/>
                  </a:cubicBezTo>
                  <a:cubicBezTo>
                    <a:pt x="35" y="3"/>
                    <a:pt x="36" y="4"/>
                    <a:pt x="36" y="4"/>
                  </a:cubicBezTo>
                  <a:cubicBezTo>
                    <a:pt x="36" y="1"/>
                    <a:pt x="38" y="2"/>
                    <a:pt x="39" y="0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6" name="Freeform 186">
              <a:extLst>
                <a:ext uri="{FF2B5EF4-FFF2-40B4-BE49-F238E27FC236}">
                  <a16:creationId xmlns:a16="http://schemas.microsoft.com/office/drawing/2014/main" id="{84514271-A7BD-9ADD-4BF3-0CEBCAD4A0F9}"/>
                </a:ext>
              </a:extLst>
            </p:cNvPr>
            <p:cNvSpPr/>
            <p:nvPr/>
          </p:nvSpPr>
          <p:spPr bwMode="auto">
            <a:xfrm>
              <a:off x="3747" y="1416"/>
              <a:ext cx="400" cy="389"/>
            </a:xfrm>
            <a:custGeom>
              <a:avLst/>
              <a:gdLst>
                <a:gd name="T0" fmla="*/ 43 w 88"/>
                <a:gd name="T1" fmla="*/ 17 h 86"/>
                <a:gd name="T2" fmla="*/ 80 w 88"/>
                <a:gd name="T3" fmla="*/ 48 h 86"/>
                <a:gd name="T4" fmla="*/ 55 w 88"/>
                <a:gd name="T5" fmla="*/ 14 h 86"/>
                <a:gd name="T6" fmla="*/ 37 w 88"/>
                <a:gd name="T7" fmla="*/ 52 h 86"/>
                <a:gd name="T8" fmla="*/ 86 w 88"/>
                <a:gd name="T9" fmla="*/ 47 h 86"/>
                <a:gd name="T10" fmla="*/ 44 w 88"/>
                <a:gd name="T11" fmla="*/ 1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86">
                  <a:moveTo>
                    <a:pt x="43" y="17"/>
                  </a:moveTo>
                  <a:cubicBezTo>
                    <a:pt x="0" y="45"/>
                    <a:pt x="68" y="86"/>
                    <a:pt x="80" y="48"/>
                  </a:cubicBezTo>
                  <a:cubicBezTo>
                    <a:pt x="85" y="33"/>
                    <a:pt x="71" y="15"/>
                    <a:pt x="55" y="14"/>
                  </a:cubicBezTo>
                  <a:cubicBezTo>
                    <a:pt x="37" y="12"/>
                    <a:pt x="31" y="38"/>
                    <a:pt x="37" y="52"/>
                  </a:cubicBezTo>
                  <a:cubicBezTo>
                    <a:pt x="47" y="73"/>
                    <a:pt x="83" y="71"/>
                    <a:pt x="86" y="47"/>
                  </a:cubicBezTo>
                  <a:cubicBezTo>
                    <a:pt x="88" y="26"/>
                    <a:pt x="65" y="0"/>
                    <a:pt x="44" y="14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7" name="Freeform 187">
              <a:extLst>
                <a:ext uri="{FF2B5EF4-FFF2-40B4-BE49-F238E27FC236}">
                  <a16:creationId xmlns:a16="http://schemas.microsoft.com/office/drawing/2014/main" id="{A30588CB-EF1F-C747-69D9-5EC6C09D431A}"/>
                </a:ext>
              </a:extLst>
            </p:cNvPr>
            <p:cNvSpPr/>
            <p:nvPr/>
          </p:nvSpPr>
          <p:spPr bwMode="auto">
            <a:xfrm>
              <a:off x="3883" y="1489"/>
              <a:ext cx="128" cy="122"/>
            </a:xfrm>
            <a:custGeom>
              <a:avLst/>
              <a:gdLst>
                <a:gd name="T0" fmla="*/ 0 w 28"/>
                <a:gd name="T1" fmla="*/ 18 h 27"/>
                <a:gd name="T2" fmla="*/ 3 w 28"/>
                <a:gd name="T3" fmla="*/ 27 h 27"/>
                <a:gd name="T4" fmla="*/ 1 w 28"/>
                <a:gd name="T5" fmla="*/ 14 h 27"/>
                <a:gd name="T6" fmla="*/ 4 w 28"/>
                <a:gd name="T7" fmla="*/ 22 h 27"/>
                <a:gd name="T8" fmla="*/ 4 w 28"/>
                <a:gd name="T9" fmla="*/ 8 h 27"/>
                <a:gd name="T10" fmla="*/ 6 w 28"/>
                <a:gd name="T11" fmla="*/ 14 h 27"/>
                <a:gd name="T12" fmla="*/ 8 w 28"/>
                <a:gd name="T13" fmla="*/ 4 h 27"/>
                <a:gd name="T14" fmla="*/ 10 w 28"/>
                <a:gd name="T15" fmla="*/ 10 h 27"/>
                <a:gd name="T16" fmla="*/ 12 w 28"/>
                <a:gd name="T17" fmla="*/ 3 h 27"/>
                <a:gd name="T18" fmla="*/ 14 w 28"/>
                <a:gd name="T19" fmla="*/ 8 h 27"/>
                <a:gd name="T20" fmla="*/ 16 w 28"/>
                <a:gd name="T21" fmla="*/ 0 h 27"/>
                <a:gd name="T22" fmla="*/ 18 w 28"/>
                <a:gd name="T23" fmla="*/ 3 h 27"/>
                <a:gd name="T24" fmla="*/ 19 w 28"/>
                <a:gd name="T25" fmla="*/ 0 h 27"/>
                <a:gd name="T26" fmla="*/ 23 w 28"/>
                <a:gd name="T27" fmla="*/ 3 h 27"/>
                <a:gd name="T28" fmla="*/ 25 w 28"/>
                <a:gd name="T29" fmla="*/ 0 h 27"/>
                <a:gd name="T30" fmla="*/ 28 w 28"/>
                <a:gd name="T31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7">
                  <a:moveTo>
                    <a:pt x="0" y="18"/>
                  </a:moveTo>
                  <a:cubicBezTo>
                    <a:pt x="0" y="19"/>
                    <a:pt x="2" y="24"/>
                    <a:pt x="3" y="27"/>
                  </a:cubicBezTo>
                  <a:cubicBezTo>
                    <a:pt x="3" y="24"/>
                    <a:pt x="2" y="18"/>
                    <a:pt x="1" y="14"/>
                  </a:cubicBezTo>
                  <a:cubicBezTo>
                    <a:pt x="2" y="16"/>
                    <a:pt x="4" y="21"/>
                    <a:pt x="4" y="22"/>
                  </a:cubicBezTo>
                  <a:cubicBezTo>
                    <a:pt x="3" y="17"/>
                    <a:pt x="4" y="12"/>
                    <a:pt x="4" y="8"/>
                  </a:cubicBezTo>
                  <a:cubicBezTo>
                    <a:pt x="4" y="10"/>
                    <a:pt x="6" y="13"/>
                    <a:pt x="6" y="14"/>
                  </a:cubicBezTo>
                  <a:cubicBezTo>
                    <a:pt x="6" y="11"/>
                    <a:pt x="8" y="6"/>
                    <a:pt x="8" y="4"/>
                  </a:cubicBezTo>
                  <a:cubicBezTo>
                    <a:pt x="9" y="6"/>
                    <a:pt x="10" y="9"/>
                    <a:pt x="10" y="10"/>
                  </a:cubicBezTo>
                  <a:cubicBezTo>
                    <a:pt x="11" y="8"/>
                    <a:pt x="12" y="5"/>
                    <a:pt x="12" y="3"/>
                  </a:cubicBezTo>
                  <a:cubicBezTo>
                    <a:pt x="13" y="5"/>
                    <a:pt x="13" y="7"/>
                    <a:pt x="14" y="8"/>
                  </a:cubicBezTo>
                  <a:cubicBezTo>
                    <a:pt x="14" y="5"/>
                    <a:pt x="16" y="3"/>
                    <a:pt x="16" y="0"/>
                  </a:cubicBezTo>
                  <a:cubicBezTo>
                    <a:pt x="17" y="1"/>
                    <a:pt x="17" y="3"/>
                    <a:pt x="18" y="3"/>
                  </a:cubicBezTo>
                  <a:cubicBezTo>
                    <a:pt x="18" y="3"/>
                    <a:pt x="18" y="1"/>
                    <a:pt x="19" y="0"/>
                  </a:cubicBezTo>
                  <a:cubicBezTo>
                    <a:pt x="21" y="1"/>
                    <a:pt x="21" y="2"/>
                    <a:pt x="23" y="3"/>
                  </a:cubicBezTo>
                  <a:cubicBezTo>
                    <a:pt x="23" y="3"/>
                    <a:pt x="24" y="1"/>
                    <a:pt x="25" y="0"/>
                  </a:cubicBezTo>
                  <a:cubicBezTo>
                    <a:pt x="26" y="1"/>
                    <a:pt x="27" y="2"/>
                    <a:pt x="28" y="3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8" name="Freeform 188">
              <a:extLst>
                <a:ext uri="{FF2B5EF4-FFF2-40B4-BE49-F238E27FC236}">
                  <a16:creationId xmlns:a16="http://schemas.microsoft.com/office/drawing/2014/main" id="{EFCAE140-E692-31C3-65A3-828CAAB7C014}"/>
                </a:ext>
              </a:extLst>
            </p:cNvPr>
            <p:cNvSpPr/>
            <p:nvPr/>
          </p:nvSpPr>
          <p:spPr bwMode="auto">
            <a:xfrm>
              <a:off x="3888" y="1642"/>
              <a:ext cx="100" cy="77"/>
            </a:xfrm>
            <a:custGeom>
              <a:avLst/>
              <a:gdLst>
                <a:gd name="T0" fmla="*/ 0 w 22"/>
                <a:gd name="T1" fmla="*/ 2 h 17"/>
                <a:gd name="T2" fmla="*/ 12 w 22"/>
                <a:gd name="T3" fmla="*/ 13 h 17"/>
                <a:gd name="T4" fmla="*/ 12 w 22"/>
                <a:gd name="T5" fmla="*/ 10 h 17"/>
                <a:gd name="T6" fmla="*/ 18 w 22"/>
                <a:gd name="T7" fmla="*/ 15 h 17"/>
                <a:gd name="T8" fmla="*/ 18 w 22"/>
                <a:gd name="T9" fmla="*/ 12 h 17"/>
                <a:gd name="T10" fmla="*/ 22 w 22"/>
                <a:gd name="T1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7">
                  <a:moveTo>
                    <a:pt x="0" y="2"/>
                  </a:moveTo>
                  <a:cubicBezTo>
                    <a:pt x="3" y="0"/>
                    <a:pt x="8" y="8"/>
                    <a:pt x="12" y="13"/>
                  </a:cubicBezTo>
                  <a:cubicBezTo>
                    <a:pt x="13" y="13"/>
                    <a:pt x="12" y="10"/>
                    <a:pt x="12" y="10"/>
                  </a:cubicBezTo>
                  <a:cubicBezTo>
                    <a:pt x="14" y="11"/>
                    <a:pt x="15" y="14"/>
                    <a:pt x="18" y="15"/>
                  </a:cubicBezTo>
                  <a:cubicBezTo>
                    <a:pt x="18" y="15"/>
                    <a:pt x="18" y="12"/>
                    <a:pt x="18" y="12"/>
                  </a:cubicBezTo>
                  <a:cubicBezTo>
                    <a:pt x="19" y="14"/>
                    <a:pt x="20" y="16"/>
                    <a:pt x="22" y="17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49" name="Freeform 189">
              <a:extLst>
                <a:ext uri="{FF2B5EF4-FFF2-40B4-BE49-F238E27FC236}">
                  <a16:creationId xmlns:a16="http://schemas.microsoft.com/office/drawing/2014/main" id="{CCDDAE66-8820-9FA6-9FAB-88B41F3F57D5}"/>
                </a:ext>
              </a:extLst>
            </p:cNvPr>
            <p:cNvSpPr/>
            <p:nvPr/>
          </p:nvSpPr>
          <p:spPr bwMode="auto">
            <a:xfrm>
              <a:off x="3988" y="1683"/>
              <a:ext cx="109" cy="45"/>
            </a:xfrm>
            <a:custGeom>
              <a:avLst/>
              <a:gdLst>
                <a:gd name="T0" fmla="*/ 1 w 24"/>
                <a:gd name="T1" fmla="*/ 7 h 10"/>
                <a:gd name="T2" fmla="*/ 4 w 24"/>
                <a:gd name="T3" fmla="*/ 9 h 10"/>
                <a:gd name="T4" fmla="*/ 5 w 24"/>
                <a:gd name="T5" fmla="*/ 6 h 10"/>
                <a:gd name="T6" fmla="*/ 7 w 24"/>
                <a:gd name="T7" fmla="*/ 10 h 10"/>
                <a:gd name="T8" fmla="*/ 7 w 24"/>
                <a:gd name="T9" fmla="*/ 7 h 10"/>
                <a:gd name="T10" fmla="*/ 10 w 24"/>
                <a:gd name="T11" fmla="*/ 9 h 10"/>
                <a:gd name="T12" fmla="*/ 10 w 24"/>
                <a:gd name="T13" fmla="*/ 7 h 10"/>
                <a:gd name="T14" fmla="*/ 12 w 24"/>
                <a:gd name="T15" fmla="*/ 10 h 10"/>
                <a:gd name="T16" fmla="*/ 11 w 24"/>
                <a:gd name="T17" fmla="*/ 4 h 10"/>
                <a:gd name="T18" fmla="*/ 14 w 24"/>
                <a:gd name="T19" fmla="*/ 8 h 10"/>
                <a:gd name="T20" fmla="*/ 14 w 24"/>
                <a:gd name="T21" fmla="*/ 3 h 10"/>
                <a:gd name="T22" fmla="*/ 18 w 24"/>
                <a:gd name="T23" fmla="*/ 7 h 10"/>
                <a:gd name="T24" fmla="*/ 18 w 24"/>
                <a:gd name="T25" fmla="*/ 2 h 10"/>
                <a:gd name="T26" fmla="*/ 20 w 24"/>
                <a:gd name="T27" fmla="*/ 5 h 10"/>
                <a:gd name="T28" fmla="*/ 21 w 24"/>
                <a:gd name="T29" fmla="*/ 1 h 10"/>
                <a:gd name="T30" fmla="*/ 24 w 24"/>
                <a:gd name="T31" fmla="*/ 5 h 10"/>
                <a:gd name="T32" fmla="*/ 24 w 24"/>
                <a:gd name="T3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0">
                  <a:moveTo>
                    <a:pt x="1" y="7"/>
                  </a:moveTo>
                  <a:cubicBezTo>
                    <a:pt x="0" y="6"/>
                    <a:pt x="3" y="9"/>
                    <a:pt x="4" y="9"/>
                  </a:cubicBezTo>
                  <a:cubicBezTo>
                    <a:pt x="5" y="9"/>
                    <a:pt x="5" y="7"/>
                    <a:pt x="5" y="6"/>
                  </a:cubicBezTo>
                  <a:cubicBezTo>
                    <a:pt x="6" y="7"/>
                    <a:pt x="6" y="9"/>
                    <a:pt x="7" y="10"/>
                  </a:cubicBezTo>
                  <a:cubicBezTo>
                    <a:pt x="7" y="10"/>
                    <a:pt x="7" y="7"/>
                    <a:pt x="7" y="7"/>
                  </a:cubicBezTo>
                  <a:cubicBezTo>
                    <a:pt x="8" y="7"/>
                    <a:pt x="9" y="9"/>
                    <a:pt x="10" y="9"/>
                  </a:cubicBezTo>
                  <a:cubicBezTo>
                    <a:pt x="10" y="9"/>
                    <a:pt x="10" y="7"/>
                    <a:pt x="10" y="7"/>
                  </a:cubicBezTo>
                  <a:cubicBezTo>
                    <a:pt x="10" y="7"/>
                    <a:pt x="12" y="9"/>
                    <a:pt x="12" y="10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3" y="5"/>
                    <a:pt x="13" y="7"/>
                    <a:pt x="14" y="8"/>
                  </a:cubicBezTo>
                  <a:cubicBezTo>
                    <a:pt x="14" y="7"/>
                    <a:pt x="14" y="5"/>
                    <a:pt x="14" y="3"/>
                  </a:cubicBezTo>
                  <a:cubicBezTo>
                    <a:pt x="15" y="4"/>
                    <a:pt x="16" y="6"/>
                    <a:pt x="18" y="7"/>
                  </a:cubicBezTo>
                  <a:cubicBezTo>
                    <a:pt x="18" y="6"/>
                    <a:pt x="17" y="4"/>
                    <a:pt x="18" y="2"/>
                  </a:cubicBezTo>
                  <a:cubicBezTo>
                    <a:pt x="19" y="3"/>
                    <a:pt x="19" y="4"/>
                    <a:pt x="20" y="5"/>
                  </a:cubicBezTo>
                  <a:cubicBezTo>
                    <a:pt x="19" y="4"/>
                    <a:pt x="21" y="1"/>
                    <a:pt x="21" y="1"/>
                  </a:cubicBezTo>
                  <a:cubicBezTo>
                    <a:pt x="22" y="2"/>
                    <a:pt x="23" y="4"/>
                    <a:pt x="24" y="5"/>
                  </a:cubicBezTo>
                  <a:cubicBezTo>
                    <a:pt x="24" y="3"/>
                    <a:pt x="24" y="1"/>
                    <a:pt x="24" y="0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0" name="Freeform 190">
              <a:extLst>
                <a:ext uri="{FF2B5EF4-FFF2-40B4-BE49-F238E27FC236}">
                  <a16:creationId xmlns:a16="http://schemas.microsoft.com/office/drawing/2014/main" id="{4E41B1C7-7EC0-E28C-4841-3D99779D58FC}"/>
                </a:ext>
              </a:extLst>
            </p:cNvPr>
            <p:cNvSpPr/>
            <p:nvPr/>
          </p:nvSpPr>
          <p:spPr bwMode="auto">
            <a:xfrm>
              <a:off x="4106" y="1574"/>
              <a:ext cx="55" cy="127"/>
            </a:xfrm>
            <a:custGeom>
              <a:avLst/>
              <a:gdLst>
                <a:gd name="T0" fmla="*/ 0 w 12"/>
                <a:gd name="T1" fmla="*/ 19 h 28"/>
                <a:gd name="T2" fmla="*/ 2 w 12"/>
                <a:gd name="T3" fmla="*/ 28 h 28"/>
                <a:gd name="T4" fmla="*/ 2 w 12"/>
                <a:gd name="T5" fmla="*/ 15 h 28"/>
                <a:gd name="T6" fmla="*/ 4 w 12"/>
                <a:gd name="T7" fmla="*/ 23 h 28"/>
                <a:gd name="T8" fmla="*/ 1 w 12"/>
                <a:gd name="T9" fmla="*/ 8 h 28"/>
                <a:gd name="T10" fmla="*/ 6 w 12"/>
                <a:gd name="T11" fmla="*/ 17 h 28"/>
                <a:gd name="T12" fmla="*/ 5 w 12"/>
                <a:gd name="T13" fmla="*/ 4 h 28"/>
                <a:gd name="T14" fmla="*/ 8 w 12"/>
                <a:gd name="T15" fmla="*/ 12 h 28"/>
                <a:gd name="T16" fmla="*/ 7 w 12"/>
                <a:gd name="T17" fmla="*/ 0 h 28"/>
                <a:gd name="T18" fmla="*/ 12 w 12"/>
                <a:gd name="T19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28">
                  <a:moveTo>
                    <a:pt x="0" y="19"/>
                  </a:moveTo>
                  <a:cubicBezTo>
                    <a:pt x="0" y="22"/>
                    <a:pt x="1" y="25"/>
                    <a:pt x="2" y="28"/>
                  </a:cubicBezTo>
                  <a:cubicBezTo>
                    <a:pt x="2" y="23"/>
                    <a:pt x="3" y="19"/>
                    <a:pt x="2" y="15"/>
                  </a:cubicBezTo>
                  <a:cubicBezTo>
                    <a:pt x="3" y="18"/>
                    <a:pt x="4" y="20"/>
                    <a:pt x="4" y="23"/>
                  </a:cubicBezTo>
                  <a:cubicBezTo>
                    <a:pt x="4" y="20"/>
                    <a:pt x="3" y="12"/>
                    <a:pt x="1" y="8"/>
                  </a:cubicBezTo>
                  <a:cubicBezTo>
                    <a:pt x="3" y="11"/>
                    <a:pt x="5" y="15"/>
                    <a:pt x="6" y="17"/>
                  </a:cubicBezTo>
                  <a:cubicBezTo>
                    <a:pt x="6" y="13"/>
                    <a:pt x="6" y="9"/>
                    <a:pt x="5" y="4"/>
                  </a:cubicBezTo>
                  <a:cubicBezTo>
                    <a:pt x="6" y="7"/>
                    <a:pt x="7" y="9"/>
                    <a:pt x="8" y="12"/>
                  </a:cubicBezTo>
                  <a:cubicBezTo>
                    <a:pt x="8" y="8"/>
                    <a:pt x="8" y="4"/>
                    <a:pt x="7" y="0"/>
                  </a:cubicBezTo>
                  <a:cubicBezTo>
                    <a:pt x="8" y="2"/>
                    <a:pt x="12" y="5"/>
                    <a:pt x="12" y="6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1" name="Freeform 191">
              <a:extLst>
                <a:ext uri="{FF2B5EF4-FFF2-40B4-BE49-F238E27FC236}">
                  <a16:creationId xmlns:a16="http://schemas.microsoft.com/office/drawing/2014/main" id="{939CEE96-A51E-8CAB-A9E8-89D68EB77B50}"/>
                </a:ext>
              </a:extLst>
            </p:cNvPr>
            <p:cNvSpPr/>
            <p:nvPr/>
          </p:nvSpPr>
          <p:spPr bwMode="auto">
            <a:xfrm>
              <a:off x="4120" y="1606"/>
              <a:ext cx="36" cy="95"/>
            </a:xfrm>
            <a:custGeom>
              <a:avLst/>
              <a:gdLst>
                <a:gd name="T0" fmla="*/ 5 w 8"/>
                <a:gd name="T1" fmla="*/ 1 h 21"/>
                <a:gd name="T2" fmla="*/ 3 w 8"/>
                <a:gd name="T3" fmla="*/ 21 h 21"/>
                <a:gd name="T4" fmla="*/ 8 w 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1">
                  <a:moveTo>
                    <a:pt x="5" y="1"/>
                  </a:moveTo>
                  <a:cubicBezTo>
                    <a:pt x="5" y="8"/>
                    <a:pt x="5" y="14"/>
                    <a:pt x="3" y="21"/>
                  </a:cubicBezTo>
                  <a:cubicBezTo>
                    <a:pt x="0" y="13"/>
                    <a:pt x="5" y="6"/>
                    <a:pt x="8" y="0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2" name="Freeform 192">
              <a:extLst>
                <a:ext uri="{FF2B5EF4-FFF2-40B4-BE49-F238E27FC236}">
                  <a16:creationId xmlns:a16="http://schemas.microsoft.com/office/drawing/2014/main" id="{D6A7772B-4C5F-44A4-27E8-465A65F8C807}"/>
                </a:ext>
              </a:extLst>
            </p:cNvPr>
            <p:cNvSpPr/>
            <p:nvPr/>
          </p:nvSpPr>
          <p:spPr bwMode="auto">
            <a:xfrm>
              <a:off x="3988" y="1466"/>
              <a:ext cx="164" cy="108"/>
            </a:xfrm>
            <a:custGeom>
              <a:avLst/>
              <a:gdLst>
                <a:gd name="T0" fmla="*/ 0 w 36"/>
                <a:gd name="T1" fmla="*/ 1 h 24"/>
                <a:gd name="T2" fmla="*/ 10 w 36"/>
                <a:gd name="T3" fmla="*/ 8 h 24"/>
                <a:gd name="T4" fmla="*/ 6 w 36"/>
                <a:gd name="T5" fmla="*/ 1 h 24"/>
                <a:gd name="T6" fmla="*/ 10 w 36"/>
                <a:gd name="T7" fmla="*/ 5 h 24"/>
                <a:gd name="T8" fmla="*/ 10 w 36"/>
                <a:gd name="T9" fmla="*/ 0 h 24"/>
                <a:gd name="T10" fmla="*/ 18 w 36"/>
                <a:gd name="T11" fmla="*/ 9 h 24"/>
                <a:gd name="T12" fmla="*/ 18 w 36"/>
                <a:gd name="T13" fmla="*/ 4 h 24"/>
                <a:gd name="T14" fmla="*/ 24 w 36"/>
                <a:gd name="T15" fmla="*/ 15 h 24"/>
                <a:gd name="T16" fmla="*/ 23 w 36"/>
                <a:gd name="T17" fmla="*/ 7 h 24"/>
                <a:gd name="T18" fmla="*/ 28 w 36"/>
                <a:gd name="T19" fmla="*/ 17 h 24"/>
                <a:gd name="T20" fmla="*/ 28 w 36"/>
                <a:gd name="T21" fmla="*/ 11 h 24"/>
                <a:gd name="T22" fmla="*/ 34 w 36"/>
                <a:gd name="T23" fmla="*/ 22 h 24"/>
                <a:gd name="T24" fmla="*/ 33 w 36"/>
                <a:gd name="T25" fmla="*/ 17 h 24"/>
                <a:gd name="T26" fmla="*/ 36 w 36"/>
                <a:gd name="T2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24">
                  <a:moveTo>
                    <a:pt x="0" y="1"/>
                  </a:moveTo>
                  <a:cubicBezTo>
                    <a:pt x="3" y="3"/>
                    <a:pt x="7" y="6"/>
                    <a:pt x="10" y="8"/>
                  </a:cubicBezTo>
                  <a:cubicBezTo>
                    <a:pt x="9" y="6"/>
                    <a:pt x="8" y="3"/>
                    <a:pt x="6" y="1"/>
                  </a:cubicBezTo>
                  <a:cubicBezTo>
                    <a:pt x="7" y="2"/>
                    <a:pt x="9" y="4"/>
                    <a:pt x="10" y="5"/>
                  </a:cubicBezTo>
                  <a:cubicBezTo>
                    <a:pt x="10" y="4"/>
                    <a:pt x="9" y="0"/>
                    <a:pt x="10" y="0"/>
                  </a:cubicBezTo>
                  <a:cubicBezTo>
                    <a:pt x="12" y="3"/>
                    <a:pt x="16" y="6"/>
                    <a:pt x="18" y="9"/>
                  </a:cubicBezTo>
                  <a:cubicBezTo>
                    <a:pt x="18" y="7"/>
                    <a:pt x="18" y="5"/>
                    <a:pt x="18" y="4"/>
                  </a:cubicBezTo>
                  <a:cubicBezTo>
                    <a:pt x="20" y="7"/>
                    <a:pt x="22" y="11"/>
                    <a:pt x="24" y="15"/>
                  </a:cubicBezTo>
                  <a:cubicBezTo>
                    <a:pt x="23" y="12"/>
                    <a:pt x="23" y="9"/>
                    <a:pt x="23" y="7"/>
                  </a:cubicBezTo>
                  <a:cubicBezTo>
                    <a:pt x="23" y="8"/>
                    <a:pt x="27" y="14"/>
                    <a:pt x="28" y="17"/>
                  </a:cubicBezTo>
                  <a:cubicBezTo>
                    <a:pt x="28" y="15"/>
                    <a:pt x="28" y="13"/>
                    <a:pt x="28" y="11"/>
                  </a:cubicBezTo>
                  <a:cubicBezTo>
                    <a:pt x="30" y="14"/>
                    <a:pt x="33" y="19"/>
                    <a:pt x="34" y="22"/>
                  </a:cubicBezTo>
                  <a:cubicBezTo>
                    <a:pt x="34" y="21"/>
                    <a:pt x="34" y="18"/>
                    <a:pt x="33" y="17"/>
                  </a:cubicBezTo>
                  <a:cubicBezTo>
                    <a:pt x="34" y="19"/>
                    <a:pt x="35" y="21"/>
                    <a:pt x="36" y="24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3" name="Freeform 193">
              <a:extLst>
                <a:ext uri="{FF2B5EF4-FFF2-40B4-BE49-F238E27FC236}">
                  <a16:creationId xmlns:a16="http://schemas.microsoft.com/office/drawing/2014/main" id="{40EDC6A5-5D4D-411A-38DC-C694062DD14E}"/>
                </a:ext>
              </a:extLst>
            </p:cNvPr>
            <p:cNvSpPr/>
            <p:nvPr/>
          </p:nvSpPr>
          <p:spPr bwMode="auto">
            <a:xfrm>
              <a:off x="3838" y="1832"/>
              <a:ext cx="31" cy="45"/>
            </a:xfrm>
            <a:custGeom>
              <a:avLst/>
              <a:gdLst>
                <a:gd name="T0" fmla="*/ 1 w 7"/>
                <a:gd name="T1" fmla="*/ 0 h 10"/>
                <a:gd name="T2" fmla="*/ 4 w 7"/>
                <a:gd name="T3" fmla="*/ 9 h 10"/>
                <a:gd name="T4" fmla="*/ 0 w 7"/>
                <a:gd name="T5" fmla="*/ 0 h 10"/>
                <a:gd name="T6" fmla="*/ 5 w 7"/>
                <a:gd name="T7" fmla="*/ 9 h 10"/>
                <a:gd name="T8" fmla="*/ 5 w 7"/>
                <a:gd name="T9" fmla="*/ 9 h 10"/>
                <a:gd name="T10" fmla="*/ 5 w 7"/>
                <a:gd name="T11" fmla="*/ 2 h 10"/>
                <a:gd name="T12" fmla="*/ 7 w 7"/>
                <a:gd name="T13" fmla="*/ 8 h 10"/>
                <a:gd name="T14" fmla="*/ 7 w 7"/>
                <a:gd name="T1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0">
                  <a:moveTo>
                    <a:pt x="1" y="0"/>
                  </a:moveTo>
                  <a:cubicBezTo>
                    <a:pt x="2" y="3"/>
                    <a:pt x="2" y="6"/>
                    <a:pt x="4" y="9"/>
                  </a:cubicBezTo>
                  <a:cubicBezTo>
                    <a:pt x="3" y="6"/>
                    <a:pt x="1" y="3"/>
                    <a:pt x="0" y="0"/>
                  </a:cubicBezTo>
                  <a:cubicBezTo>
                    <a:pt x="2" y="3"/>
                    <a:pt x="4" y="6"/>
                    <a:pt x="5" y="9"/>
                  </a:cubicBezTo>
                  <a:cubicBezTo>
                    <a:pt x="5" y="10"/>
                    <a:pt x="5" y="10"/>
                    <a:pt x="5" y="9"/>
                  </a:cubicBezTo>
                  <a:cubicBezTo>
                    <a:pt x="5" y="7"/>
                    <a:pt x="5" y="4"/>
                    <a:pt x="5" y="2"/>
                  </a:cubicBezTo>
                  <a:cubicBezTo>
                    <a:pt x="5" y="4"/>
                    <a:pt x="6" y="6"/>
                    <a:pt x="7" y="8"/>
                  </a:cubicBezTo>
                  <a:cubicBezTo>
                    <a:pt x="7" y="6"/>
                    <a:pt x="6" y="4"/>
                    <a:pt x="7" y="3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4" name="Freeform 194">
              <a:extLst>
                <a:ext uri="{FF2B5EF4-FFF2-40B4-BE49-F238E27FC236}">
                  <a16:creationId xmlns:a16="http://schemas.microsoft.com/office/drawing/2014/main" id="{C83919E7-8C59-9E15-8E33-2EBA763556D9}"/>
                </a:ext>
              </a:extLst>
            </p:cNvPr>
            <p:cNvSpPr/>
            <p:nvPr/>
          </p:nvSpPr>
          <p:spPr bwMode="auto">
            <a:xfrm>
              <a:off x="3951" y="1850"/>
              <a:ext cx="64" cy="45"/>
            </a:xfrm>
            <a:custGeom>
              <a:avLst/>
              <a:gdLst>
                <a:gd name="T0" fmla="*/ 0 w 14"/>
                <a:gd name="T1" fmla="*/ 0 h 10"/>
                <a:gd name="T2" fmla="*/ 6 w 14"/>
                <a:gd name="T3" fmla="*/ 10 h 10"/>
                <a:gd name="T4" fmla="*/ 5 w 14"/>
                <a:gd name="T5" fmla="*/ 2 h 10"/>
                <a:gd name="T6" fmla="*/ 6 w 14"/>
                <a:gd name="T7" fmla="*/ 7 h 10"/>
                <a:gd name="T8" fmla="*/ 4 w 14"/>
                <a:gd name="T9" fmla="*/ 0 h 10"/>
                <a:gd name="T10" fmla="*/ 9 w 14"/>
                <a:gd name="T11" fmla="*/ 7 h 10"/>
                <a:gd name="T12" fmla="*/ 8 w 14"/>
                <a:gd name="T13" fmla="*/ 2 h 10"/>
                <a:gd name="T14" fmla="*/ 12 w 14"/>
                <a:gd name="T15" fmla="*/ 8 h 10"/>
                <a:gd name="T16" fmla="*/ 11 w 14"/>
                <a:gd name="T17" fmla="*/ 3 h 10"/>
                <a:gd name="T18" fmla="*/ 14 w 14"/>
                <a:gd name="T19" fmla="*/ 9 h 10"/>
                <a:gd name="T20" fmla="*/ 13 w 14"/>
                <a:gd name="T2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0">
                  <a:moveTo>
                    <a:pt x="0" y="0"/>
                  </a:moveTo>
                  <a:cubicBezTo>
                    <a:pt x="1" y="4"/>
                    <a:pt x="3" y="7"/>
                    <a:pt x="6" y="10"/>
                  </a:cubicBezTo>
                  <a:cubicBezTo>
                    <a:pt x="5" y="7"/>
                    <a:pt x="5" y="4"/>
                    <a:pt x="5" y="2"/>
                  </a:cubicBezTo>
                  <a:cubicBezTo>
                    <a:pt x="5" y="3"/>
                    <a:pt x="6" y="6"/>
                    <a:pt x="6" y="7"/>
                  </a:cubicBezTo>
                  <a:cubicBezTo>
                    <a:pt x="6" y="5"/>
                    <a:pt x="5" y="2"/>
                    <a:pt x="4" y="0"/>
                  </a:cubicBezTo>
                  <a:cubicBezTo>
                    <a:pt x="6" y="2"/>
                    <a:pt x="8" y="5"/>
                    <a:pt x="9" y="7"/>
                  </a:cubicBezTo>
                  <a:cubicBezTo>
                    <a:pt x="10" y="6"/>
                    <a:pt x="8" y="3"/>
                    <a:pt x="8" y="2"/>
                  </a:cubicBezTo>
                  <a:cubicBezTo>
                    <a:pt x="10" y="4"/>
                    <a:pt x="10" y="6"/>
                    <a:pt x="12" y="8"/>
                  </a:cubicBezTo>
                  <a:cubicBezTo>
                    <a:pt x="12" y="7"/>
                    <a:pt x="11" y="4"/>
                    <a:pt x="11" y="3"/>
                  </a:cubicBezTo>
                  <a:cubicBezTo>
                    <a:pt x="12" y="5"/>
                    <a:pt x="13" y="7"/>
                    <a:pt x="14" y="9"/>
                  </a:cubicBezTo>
                  <a:cubicBezTo>
                    <a:pt x="14" y="7"/>
                    <a:pt x="11" y="0"/>
                    <a:pt x="13" y="5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5" name="Freeform 195">
              <a:extLst>
                <a:ext uri="{FF2B5EF4-FFF2-40B4-BE49-F238E27FC236}">
                  <a16:creationId xmlns:a16="http://schemas.microsoft.com/office/drawing/2014/main" id="{225FC332-8C60-11F5-4F4E-8B9864F3A03F}"/>
                </a:ext>
              </a:extLst>
            </p:cNvPr>
            <p:cNvSpPr/>
            <p:nvPr/>
          </p:nvSpPr>
          <p:spPr bwMode="auto">
            <a:xfrm>
              <a:off x="4083" y="1854"/>
              <a:ext cx="55" cy="23"/>
            </a:xfrm>
            <a:custGeom>
              <a:avLst/>
              <a:gdLst>
                <a:gd name="T0" fmla="*/ 0 w 12"/>
                <a:gd name="T1" fmla="*/ 0 h 5"/>
                <a:gd name="T2" fmla="*/ 2 w 12"/>
                <a:gd name="T3" fmla="*/ 5 h 5"/>
                <a:gd name="T4" fmla="*/ 2 w 12"/>
                <a:gd name="T5" fmla="*/ 2 h 5"/>
                <a:gd name="T6" fmla="*/ 4 w 12"/>
                <a:gd name="T7" fmla="*/ 5 h 5"/>
                <a:gd name="T8" fmla="*/ 4 w 12"/>
                <a:gd name="T9" fmla="*/ 1 h 5"/>
                <a:gd name="T10" fmla="*/ 4 w 12"/>
                <a:gd name="T11" fmla="*/ 1 h 5"/>
                <a:gd name="T12" fmla="*/ 5 w 12"/>
                <a:gd name="T13" fmla="*/ 5 h 5"/>
                <a:gd name="T14" fmla="*/ 5 w 12"/>
                <a:gd name="T15" fmla="*/ 1 h 5"/>
                <a:gd name="T16" fmla="*/ 8 w 12"/>
                <a:gd name="T17" fmla="*/ 5 h 5"/>
                <a:gd name="T18" fmla="*/ 8 w 12"/>
                <a:gd name="T19" fmla="*/ 0 h 5"/>
                <a:gd name="T20" fmla="*/ 12 w 12"/>
                <a:gd name="T2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5">
                  <a:moveTo>
                    <a:pt x="0" y="0"/>
                  </a:moveTo>
                  <a:cubicBezTo>
                    <a:pt x="1" y="2"/>
                    <a:pt x="0" y="4"/>
                    <a:pt x="2" y="5"/>
                  </a:cubicBezTo>
                  <a:cubicBezTo>
                    <a:pt x="2" y="4"/>
                    <a:pt x="2" y="3"/>
                    <a:pt x="2" y="2"/>
                  </a:cubicBezTo>
                  <a:cubicBezTo>
                    <a:pt x="3" y="3"/>
                    <a:pt x="2" y="5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4" y="3"/>
                    <a:pt x="5" y="4"/>
                    <a:pt x="5" y="5"/>
                  </a:cubicBezTo>
                  <a:cubicBezTo>
                    <a:pt x="6" y="4"/>
                    <a:pt x="5" y="3"/>
                    <a:pt x="5" y="1"/>
                  </a:cubicBezTo>
                  <a:cubicBezTo>
                    <a:pt x="7" y="2"/>
                    <a:pt x="6" y="4"/>
                    <a:pt x="8" y="5"/>
                  </a:cubicBezTo>
                  <a:cubicBezTo>
                    <a:pt x="8" y="4"/>
                    <a:pt x="8" y="1"/>
                    <a:pt x="8" y="0"/>
                  </a:cubicBezTo>
                  <a:cubicBezTo>
                    <a:pt x="9" y="2"/>
                    <a:pt x="11" y="3"/>
                    <a:pt x="12" y="3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6" name="Freeform 196">
              <a:extLst>
                <a:ext uri="{FF2B5EF4-FFF2-40B4-BE49-F238E27FC236}">
                  <a16:creationId xmlns:a16="http://schemas.microsoft.com/office/drawing/2014/main" id="{D3E2B1AB-70AA-DE07-0750-30A16F728B5A}"/>
                </a:ext>
              </a:extLst>
            </p:cNvPr>
            <p:cNvSpPr/>
            <p:nvPr/>
          </p:nvSpPr>
          <p:spPr bwMode="auto">
            <a:xfrm>
              <a:off x="4033" y="2266"/>
              <a:ext cx="37" cy="262"/>
            </a:xfrm>
            <a:custGeom>
              <a:avLst/>
              <a:gdLst>
                <a:gd name="T0" fmla="*/ 1 w 8"/>
                <a:gd name="T1" fmla="*/ 0 h 58"/>
                <a:gd name="T2" fmla="*/ 2 w 8"/>
                <a:gd name="T3" fmla="*/ 9 h 58"/>
                <a:gd name="T4" fmla="*/ 6 w 8"/>
                <a:gd name="T5" fmla="*/ 29 h 58"/>
                <a:gd name="T6" fmla="*/ 8 w 8"/>
                <a:gd name="T7" fmla="*/ 39 h 58"/>
                <a:gd name="T8" fmla="*/ 8 w 8"/>
                <a:gd name="T9" fmla="*/ 49 h 58"/>
                <a:gd name="T10" fmla="*/ 8 w 8"/>
                <a:gd name="T11" fmla="*/ 58 h 58"/>
                <a:gd name="T12" fmla="*/ 6 w 8"/>
                <a:gd name="T13" fmla="*/ 49 h 58"/>
                <a:gd name="T14" fmla="*/ 3 w 8"/>
                <a:gd name="T15" fmla="*/ 29 h 58"/>
                <a:gd name="T16" fmla="*/ 1 w 8"/>
                <a:gd name="T17" fmla="*/ 18 h 58"/>
                <a:gd name="T18" fmla="*/ 0 w 8"/>
                <a:gd name="T19" fmla="*/ 9 h 58"/>
                <a:gd name="T20" fmla="*/ 1 w 8"/>
                <a:gd name="T2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58">
                  <a:moveTo>
                    <a:pt x="1" y="0"/>
                  </a:moveTo>
                  <a:cubicBezTo>
                    <a:pt x="1" y="0"/>
                    <a:pt x="1" y="4"/>
                    <a:pt x="2" y="9"/>
                  </a:cubicBezTo>
                  <a:cubicBezTo>
                    <a:pt x="2" y="15"/>
                    <a:pt x="5" y="22"/>
                    <a:pt x="6" y="29"/>
                  </a:cubicBezTo>
                  <a:cubicBezTo>
                    <a:pt x="6" y="32"/>
                    <a:pt x="7" y="36"/>
                    <a:pt x="8" y="39"/>
                  </a:cubicBezTo>
                  <a:cubicBezTo>
                    <a:pt x="8" y="43"/>
                    <a:pt x="8" y="46"/>
                    <a:pt x="8" y="49"/>
                  </a:cubicBezTo>
                  <a:cubicBezTo>
                    <a:pt x="8" y="54"/>
                    <a:pt x="8" y="58"/>
                    <a:pt x="8" y="58"/>
                  </a:cubicBezTo>
                  <a:cubicBezTo>
                    <a:pt x="8" y="58"/>
                    <a:pt x="7" y="54"/>
                    <a:pt x="6" y="49"/>
                  </a:cubicBezTo>
                  <a:cubicBezTo>
                    <a:pt x="6" y="44"/>
                    <a:pt x="4" y="36"/>
                    <a:pt x="3" y="29"/>
                  </a:cubicBezTo>
                  <a:cubicBezTo>
                    <a:pt x="2" y="26"/>
                    <a:pt x="2" y="22"/>
                    <a:pt x="1" y="18"/>
                  </a:cubicBezTo>
                  <a:cubicBezTo>
                    <a:pt x="0" y="15"/>
                    <a:pt x="0" y="12"/>
                    <a:pt x="0" y="9"/>
                  </a:cubicBezTo>
                  <a:cubicBezTo>
                    <a:pt x="0" y="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7" name="Freeform 197">
              <a:extLst>
                <a:ext uri="{FF2B5EF4-FFF2-40B4-BE49-F238E27FC236}">
                  <a16:creationId xmlns:a16="http://schemas.microsoft.com/office/drawing/2014/main" id="{F05554D3-2EC7-4954-5635-51061CB1FDDF}"/>
                </a:ext>
              </a:extLst>
            </p:cNvPr>
            <p:cNvSpPr/>
            <p:nvPr/>
          </p:nvSpPr>
          <p:spPr bwMode="auto">
            <a:xfrm>
              <a:off x="3897" y="2288"/>
              <a:ext cx="100" cy="226"/>
            </a:xfrm>
            <a:custGeom>
              <a:avLst/>
              <a:gdLst>
                <a:gd name="T0" fmla="*/ 16 w 22"/>
                <a:gd name="T1" fmla="*/ 0 h 50"/>
                <a:gd name="T2" fmla="*/ 16 w 22"/>
                <a:gd name="T3" fmla="*/ 3 h 50"/>
                <a:gd name="T4" fmla="*/ 18 w 22"/>
                <a:gd name="T5" fmla="*/ 11 h 50"/>
                <a:gd name="T6" fmla="*/ 21 w 22"/>
                <a:gd name="T7" fmla="*/ 37 h 50"/>
                <a:gd name="T8" fmla="*/ 19 w 22"/>
                <a:gd name="T9" fmla="*/ 44 h 50"/>
                <a:gd name="T10" fmla="*/ 13 w 22"/>
                <a:gd name="T11" fmla="*/ 49 h 50"/>
                <a:gd name="T12" fmla="*/ 6 w 22"/>
                <a:gd name="T13" fmla="*/ 49 h 50"/>
                <a:gd name="T14" fmla="*/ 2 w 22"/>
                <a:gd name="T15" fmla="*/ 45 h 50"/>
                <a:gd name="T16" fmla="*/ 3 w 22"/>
                <a:gd name="T17" fmla="*/ 37 h 50"/>
                <a:gd name="T18" fmla="*/ 5 w 22"/>
                <a:gd name="T19" fmla="*/ 38 h 50"/>
                <a:gd name="T20" fmla="*/ 6 w 22"/>
                <a:gd name="T21" fmla="*/ 38 h 50"/>
                <a:gd name="T22" fmla="*/ 5 w 22"/>
                <a:gd name="T23" fmla="*/ 38 h 50"/>
                <a:gd name="T24" fmla="*/ 3 w 22"/>
                <a:gd name="T25" fmla="*/ 37 h 50"/>
                <a:gd name="T26" fmla="*/ 3 w 22"/>
                <a:gd name="T27" fmla="*/ 44 h 50"/>
                <a:gd name="T28" fmla="*/ 7 w 22"/>
                <a:gd name="T29" fmla="*/ 47 h 50"/>
                <a:gd name="T30" fmla="*/ 12 w 22"/>
                <a:gd name="T31" fmla="*/ 46 h 50"/>
                <a:gd name="T32" fmla="*/ 17 w 22"/>
                <a:gd name="T33" fmla="*/ 42 h 50"/>
                <a:gd name="T34" fmla="*/ 18 w 22"/>
                <a:gd name="T35" fmla="*/ 37 h 50"/>
                <a:gd name="T36" fmla="*/ 17 w 22"/>
                <a:gd name="T37" fmla="*/ 12 h 50"/>
                <a:gd name="T38" fmla="*/ 16 w 22"/>
                <a:gd name="T39" fmla="*/ 3 h 50"/>
                <a:gd name="T40" fmla="*/ 16 w 22"/>
                <a:gd name="T4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50">
                  <a:moveTo>
                    <a:pt x="16" y="0"/>
                  </a:moveTo>
                  <a:cubicBezTo>
                    <a:pt x="16" y="0"/>
                    <a:pt x="16" y="1"/>
                    <a:pt x="16" y="3"/>
                  </a:cubicBezTo>
                  <a:cubicBezTo>
                    <a:pt x="17" y="5"/>
                    <a:pt x="17" y="8"/>
                    <a:pt x="18" y="11"/>
                  </a:cubicBezTo>
                  <a:cubicBezTo>
                    <a:pt x="20" y="18"/>
                    <a:pt x="22" y="27"/>
                    <a:pt x="21" y="37"/>
                  </a:cubicBezTo>
                  <a:cubicBezTo>
                    <a:pt x="21" y="39"/>
                    <a:pt x="21" y="42"/>
                    <a:pt x="19" y="44"/>
                  </a:cubicBezTo>
                  <a:cubicBezTo>
                    <a:pt x="18" y="46"/>
                    <a:pt x="15" y="48"/>
                    <a:pt x="13" y="49"/>
                  </a:cubicBezTo>
                  <a:cubicBezTo>
                    <a:pt x="11" y="49"/>
                    <a:pt x="9" y="50"/>
                    <a:pt x="6" y="49"/>
                  </a:cubicBezTo>
                  <a:cubicBezTo>
                    <a:pt x="4" y="48"/>
                    <a:pt x="3" y="47"/>
                    <a:pt x="2" y="45"/>
                  </a:cubicBezTo>
                  <a:cubicBezTo>
                    <a:pt x="0" y="42"/>
                    <a:pt x="1" y="37"/>
                    <a:pt x="3" y="37"/>
                  </a:cubicBezTo>
                  <a:cubicBezTo>
                    <a:pt x="4" y="37"/>
                    <a:pt x="5" y="37"/>
                    <a:pt x="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5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2" y="38"/>
                    <a:pt x="2" y="41"/>
                    <a:pt x="3" y="44"/>
                  </a:cubicBezTo>
                  <a:cubicBezTo>
                    <a:pt x="4" y="45"/>
                    <a:pt x="5" y="46"/>
                    <a:pt x="7" y="47"/>
                  </a:cubicBezTo>
                  <a:cubicBezTo>
                    <a:pt x="9" y="47"/>
                    <a:pt x="10" y="47"/>
                    <a:pt x="12" y="46"/>
                  </a:cubicBezTo>
                  <a:cubicBezTo>
                    <a:pt x="14" y="45"/>
                    <a:pt x="16" y="44"/>
                    <a:pt x="17" y="42"/>
                  </a:cubicBezTo>
                  <a:cubicBezTo>
                    <a:pt x="18" y="41"/>
                    <a:pt x="18" y="39"/>
                    <a:pt x="18" y="37"/>
                  </a:cubicBezTo>
                  <a:cubicBezTo>
                    <a:pt x="20" y="28"/>
                    <a:pt x="18" y="19"/>
                    <a:pt x="17" y="12"/>
                  </a:cubicBezTo>
                  <a:cubicBezTo>
                    <a:pt x="16" y="8"/>
                    <a:pt x="16" y="5"/>
                    <a:pt x="16" y="3"/>
                  </a:cubicBezTo>
                  <a:cubicBezTo>
                    <a:pt x="16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8" name="Freeform 198">
              <a:extLst>
                <a:ext uri="{FF2B5EF4-FFF2-40B4-BE49-F238E27FC236}">
                  <a16:creationId xmlns:a16="http://schemas.microsoft.com/office/drawing/2014/main" id="{237ED079-E0B2-89A6-AA55-BCAD78AB8D36}"/>
                </a:ext>
              </a:extLst>
            </p:cNvPr>
            <p:cNvSpPr/>
            <p:nvPr/>
          </p:nvSpPr>
          <p:spPr bwMode="auto">
            <a:xfrm>
              <a:off x="4106" y="2347"/>
              <a:ext cx="96" cy="117"/>
            </a:xfrm>
            <a:custGeom>
              <a:avLst/>
              <a:gdLst>
                <a:gd name="T0" fmla="*/ 1 w 21"/>
                <a:gd name="T1" fmla="*/ 0 h 26"/>
                <a:gd name="T2" fmla="*/ 3 w 21"/>
                <a:gd name="T3" fmla="*/ 7 h 26"/>
                <a:gd name="T4" fmla="*/ 11 w 21"/>
                <a:gd name="T5" fmla="*/ 21 h 26"/>
                <a:gd name="T6" fmla="*/ 15 w 21"/>
                <a:gd name="T7" fmla="*/ 23 h 26"/>
                <a:gd name="T8" fmla="*/ 18 w 21"/>
                <a:gd name="T9" fmla="*/ 22 h 26"/>
                <a:gd name="T10" fmla="*/ 19 w 21"/>
                <a:gd name="T11" fmla="*/ 19 h 26"/>
                <a:gd name="T12" fmla="*/ 19 w 21"/>
                <a:gd name="T13" fmla="*/ 16 h 26"/>
                <a:gd name="T14" fmla="*/ 16 w 21"/>
                <a:gd name="T15" fmla="*/ 13 h 26"/>
                <a:gd name="T16" fmla="*/ 14 w 21"/>
                <a:gd name="T17" fmla="*/ 14 h 26"/>
                <a:gd name="T18" fmla="*/ 15 w 21"/>
                <a:gd name="T19" fmla="*/ 13 h 26"/>
                <a:gd name="T20" fmla="*/ 18 w 21"/>
                <a:gd name="T21" fmla="*/ 13 h 26"/>
                <a:gd name="T22" fmla="*/ 20 w 21"/>
                <a:gd name="T23" fmla="*/ 15 h 26"/>
                <a:gd name="T24" fmla="*/ 21 w 21"/>
                <a:gd name="T25" fmla="*/ 20 h 26"/>
                <a:gd name="T26" fmla="*/ 19 w 21"/>
                <a:gd name="T27" fmla="*/ 24 h 26"/>
                <a:gd name="T28" fmla="*/ 14 w 21"/>
                <a:gd name="T29" fmla="*/ 26 h 26"/>
                <a:gd name="T30" fmla="*/ 9 w 21"/>
                <a:gd name="T31" fmla="*/ 23 h 26"/>
                <a:gd name="T32" fmla="*/ 1 w 21"/>
                <a:gd name="T33" fmla="*/ 7 h 26"/>
                <a:gd name="T34" fmla="*/ 1 w 21"/>
                <a:gd name="T3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" h="26">
                  <a:moveTo>
                    <a:pt x="1" y="0"/>
                  </a:moveTo>
                  <a:cubicBezTo>
                    <a:pt x="1" y="0"/>
                    <a:pt x="1" y="3"/>
                    <a:pt x="3" y="7"/>
                  </a:cubicBezTo>
                  <a:cubicBezTo>
                    <a:pt x="5" y="11"/>
                    <a:pt x="7" y="17"/>
                    <a:pt x="11" y="21"/>
                  </a:cubicBezTo>
                  <a:cubicBezTo>
                    <a:pt x="12" y="22"/>
                    <a:pt x="13" y="23"/>
                    <a:pt x="15" y="23"/>
                  </a:cubicBezTo>
                  <a:cubicBezTo>
                    <a:pt x="16" y="23"/>
                    <a:pt x="17" y="23"/>
                    <a:pt x="18" y="22"/>
                  </a:cubicBezTo>
                  <a:cubicBezTo>
                    <a:pt x="18" y="22"/>
                    <a:pt x="19" y="20"/>
                    <a:pt x="19" y="19"/>
                  </a:cubicBezTo>
                  <a:cubicBezTo>
                    <a:pt x="19" y="18"/>
                    <a:pt x="19" y="17"/>
                    <a:pt x="19" y="16"/>
                  </a:cubicBezTo>
                  <a:cubicBezTo>
                    <a:pt x="18" y="14"/>
                    <a:pt x="17" y="13"/>
                    <a:pt x="16" y="13"/>
                  </a:cubicBezTo>
                  <a:cubicBezTo>
                    <a:pt x="14" y="14"/>
                    <a:pt x="14" y="15"/>
                    <a:pt x="14" y="14"/>
                  </a:cubicBezTo>
                  <a:cubicBezTo>
                    <a:pt x="14" y="15"/>
                    <a:pt x="14" y="14"/>
                    <a:pt x="15" y="13"/>
                  </a:cubicBezTo>
                  <a:cubicBezTo>
                    <a:pt x="16" y="13"/>
                    <a:pt x="17" y="12"/>
                    <a:pt x="18" y="13"/>
                  </a:cubicBezTo>
                  <a:cubicBezTo>
                    <a:pt x="19" y="13"/>
                    <a:pt x="20" y="14"/>
                    <a:pt x="20" y="15"/>
                  </a:cubicBezTo>
                  <a:cubicBezTo>
                    <a:pt x="21" y="17"/>
                    <a:pt x="21" y="18"/>
                    <a:pt x="21" y="20"/>
                  </a:cubicBezTo>
                  <a:cubicBezTo>
                    <a:pt x="21" y="21"/>
                    <a:pt x="21" y="23"/>
                    <a:pt x="19" y="24"/>
                  </a:cubicBezTo>
                  <a:cubicBezTo>
                    <a:pt x="18" y="25"/>
                    <a:pt x="16" y="26"/>
                    <a:pt x="14" y="26"/>
                  </a:cubicBezTo>
                  <a:cubicBezTo>
                    <a:pt x="12" y="25"/>
                    <a:pt x="11" y="24"/>
                    <a:pt x="9" y="23"/>
                  </a:cubicBezTo>
                  <a:cubicBezTo>
                    <a:pt x="5" y="18"/>
                    <a:pt x="2" y="12"/>
                    <a:pt x="1" y="7"/>
                  </a:cubicBezTo>
                  <a:cubicBezTo>
                    <a:pt x="0" y="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59" name="Freeform 199">
              <a:extLst>
                <a:ext uri="{FF2B5EF4-FFF2-40B4-BE49-F238E27FC236}">
                  <a16:creationId xmlns:a16="http://schemas.microsoft.com/office/drawing/2014/main" id="{D8687A19-1727-178F-0B90-31A7ED59604D}"/>
                </a:ext>
              </a:extLst>
            </p:cNvPr>
            <p:cNvSpPr/>
            <p:nvPr/>
          </p:nvSpPr>
          <p:spPr bwMode="auto">
            <a:xfrm>
              <a:off x="3610" y="1981"/>
              <a:ext cx="82" cy="312"/>
            </a:xfrm>
            <a:custGeom>
              <a:avLst/>
              <a:gdLst>
                <a:gd name="T0" fmla="*/ 8 w 18"/>
                <a:gd name="T1" fmla="*/ 0 h 69"/>
                <a:gd name="T2" fmla="*/ 5 w 18"/>
                <a:gd name="T3" fmla="*/ 37 h 69"/>
                <a:gd name="T4" fmla="*/ 18 w 18"/>
                <a:gd name="T5" fmla="*/ 69 h 69"/>
                <a:gd name="T6" fmla="*/ 4 w 18"/>
                <a:gd name="T7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9">
                  <a:moveTo>
                    <a:pt x="8" y="0"/>
                  </a:moveTo>
                  <a:cubicBezTo>
                    <a:pt x="1" y="5"/>
                    <a:pt x="2" y="29"/>
                    <a:pt x="5" y="37"/>
                  </a:cubicBezTo>
                  <a:cubicBezTo>
                    <a:pt x="7" y="48"/>
                    <a:pt x="12" y="60"/>
                    <a:pt x="18" y="69"/>
                  </a:cubicBezTo>
                  <a:cubicBezTo>
                    <a:pt x="11" y="54"/>
                    <a:pt x="0" y="35"/>
                    <a:pt x="4" y="19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0" name="Freeform 200">
              <a:extLst>
                <a:ext uri="{FF2B5EF4-FFF2-40B4-BE49-F238E27FC236}">
                  <a16:creationId xmlns:a16="http://schemas.microsoft.com/office/drawing/2014/main" id="{DE2D7AA8-7A69-5441-95BE-748EA934F21C}"/>
                </a:ext>
              </a:extLst>
            </p:cNvPr>
            <p:cNvSpPr/>
            <p:nvPr/>
          </p:nvSpPr>
          <p:spPr bwMode="auto">
            <a:xfrm>
              <a:off x="3801" y="1245"/>
              <a:ext cx="114" cy="655"/>
            </a:xfrm>
            <a:custGeom>
              <a:avLst/>
              <a:gdLst>
                <a:gd name="T0" fmla="*/ 25 w 25"/>
                <a:gd name="T1" fmla="*/ 0 h 145"/>
                <a:gd name="T2" fmla="*/ 10 w 25"/>
                <a:gd name="T3" fmla="*/ 82 h 145"/>
                <a:gd name="T4" fmla="*/ 13 w 25"/>
                <a:gd name="T5" fmla="*/ 145 h 145"/>
                <a:gd name="T6" fmla="*/ 23 w 25"/>
                <a:gd name="T7" fmla="*/ 2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45">
                  <a:moveTo>
                    <a:pt x="25" y="0"/>
                  </a:moveTo>
                  <a:cubicBezTo>
                    <a:pt x="7" y="15"/>
                    <a:pt x="11" y="60"/>
                    <a:pt x="10" y="82"/>
                  </a:cubicBezTo>
                  <a:cubicBezTo>
                    <a:pt x="9" y="102"/>
                    <a:pt x="7" y="126"/>
                    <a:pt x="13" y="145"/>
                  </a:cubicBezTo>
                  <a:cubicBezTo>
                    <a:pt x="0" y="104"/>
                    <a:pt x="9" y="64"/>
                    <a:pt x="23" y="24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1" name="Freeform 201">
              <a:extLst>
                <a:ext uri="{FF2B5EF4-FFF2-40B4-BE49-F238E27FC236}">
                  <a16:creationId xmlns:a16="http://schemas.microsoft.com/office/drawing/2014/main" id="{F83F4F32-FDAA-D078-FB71-0D6E215B9265}"/>
                </a:ext>
              </a:extLst>
            </p:cNvPr>
            <p:cNvSpPr/>
            <p:nvPr/>
          </p:nvSpPr>
          <p:spPr bwMode="auto">
            <a:xfrm>
              <a:off x="4111" y="1647"/>
              <a:ext cx="104" cy="501"/>
            </a:xfrm>
            <a:custGeom>
              <a:avLst/>
              <a:gdLst>
                <a:gd name="T0" fmla="*/ 23 w 23"/>
                <a:gd name="T1" fmla="*/ 0 h 111"/>
                <a:gd name="T2" fmla="*/ 20 w 23"/>
                <a:gd name="T3" fmla="*/ 61 h 111"/>
                <a:gd name="T4" fmla="*/ 0 w 23"/>
                <a:gd name="T5" fmla="*/ 111 h 111"/>
                <a:gd name="T6" fmla="*/ 12 w 23"/>
                <a:gd name="T7" fmla="*/ 82 h 111"/>
                <a:gd name="T8" fmla="*/ 19 w 23"/>
                <a:gd name="T9" fmla="*/ 54 h 111"/>
                <a:gd name="T10" fmla="*/ 22 w 23"/>
                <a:gd name="T11" fmla="*/ 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11">
                  <a:moveTo>
                    <a:pt x="23" y="0"/>
                  </a:moveTo>
                  <a:cubicBezTo>
                    <a:pt x="23" y="19"/>
                    <a:pt x="23" y="41"/>
                    <a:pt x="20" y="61"/>
                  </a:cubicBezTo>
                  <a:cubicBezTo>
                    <a:pt x="18" y="76"/>
                    <a:pt x="11" y="100"/>
                    <a:pt x="0" y="111"/>
                  </a:cubicBezTo>
                  <a:cubicBezTo>
                    <a:pt x="1" y="102"/>
                    <a:pt x="9" y="92"/>
                    <a:pt x="12" y="82"/>
                  </a:cubicBezTo>
                  <a:cubicBezTo>
                    <a:pt x="14" y="73"/>
                    <a:pt x="18" y="64"/>
                    <a:pt x="19" y="54"/>
                  </a:cubicBezTo>
                  <a:cubicBezTo>
                    <a:pt x="22" y="38"/>
                    <a:pt x="22" y="22"/>
                    <a:pt x="22" y="5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2" name="Freeform 202">
              <a:extLst>
                <a:ext uri="{FF2B5EF4-FFF2-40B4-BE49-F238E27FC236}">
                  <a16:creationId xmlns:a16="http://schemas.microsoft.com/office/drawing/2014/main" id="{C48DD6FD-DC5E-2254-69A2-A57A2F20854F}"/>
                </a:ext>
              </a:extLst>
            </p:cNvPr>
            <p:cNvSpPr/>
            <p:nvPr/>
          </p:nvSpPr>
          <p:spPr bwMode="auto">
            <a:xfrm>
              <a:off x="3892" y="2053"/>
              <a:ext cx="237" cy="91"/>
            </a:xfrm>
            <a:custGeom>
              <a:avLst/>
              <a:gdLst>
                <a:gd name="T0" fmla="*/ 0 w 52"/>
                <a:gd name="T1" fmla="*/ 1 h 20"/>
                <a:gd name="T2" fmla="*/ 52 w 52"/>
                <a:gd name="T3" fmla="*/ 1 h 20"/>
                <a:gd name="T4" fmla="*/ 1 w 52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20">
                  <a:moveTo>
                    <a:pt x="0" y="1"/>
                  </a:moveTo>
                  <a:cubicBezTo>
                    <a:pt x="12" y="12"/>
                    <a:pt x="40" y="13"/>
                    <a:pt x="52" y="1"/>
                  </a:cubicBezTo>
                  <a:cubicBezTo>
                    <a:pt x="39" y="3"/>
                    <a:pt x="9" y="20"/>
                    <a:pt x="1" y="0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3" name="Freeform 203">
              <a:extLst>
                <a:ext uri="{FF2B5EF4-FFF2-40B4-BE49-F238E27FC236}">
                  <a16:creationId xmlns:a16="http://schemas.microsoft.com/office/drawing/2014/main" id="{F917B9DA-E818-8194-2743-E35689B2CCFA}"/>
                </a:ext>
              </a:extLst>
            </p:cNvPr>
            <p:cNvSpPr/>
            <p:nvPr/>
          </p:nvSpPr>
          <p:spPr bwMode="auto">
            <a:xfrm>
              <a:off x="4179" y="2013"/>
              <a:ext cx="100" cy="81"/>
            </a:xfrm>
            <a:custGeom>
              <a:avLst/>
              <a:gdLst>
                <a:gd name="T0" fmla="*/ 0 w 22"/>
                <a:gd name="T1" fmla="*/ 2 h 18"/>
                <a:gd name="T2" fmla="*/ 22 w 22"/>
                <a:gd name="T3" fmla="*/ 18 h 18"/>
                <a:gd name="T4" fmla="*/ 2 w 22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0" y="2"/>
                  </a:moveTo>
                  <a:cubicBezTo>
                    <a:pt x="5" y="7"/>
                    <a:pt x="16" y="13"/>
                    <a:pt x="22" y="18"/>
                  </a:cubicBezTo>
                  <a:cubicBezTo>
                    <a:pt x="13" y="17"/>
                    <a:pt x="8" y="7"/>
                    <a:pt x="2" y="0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4" name="Freeform 204">
              <a:extLst>
                <a:ext uri="{FF2B5EF4-FFF2-40B4-BE49-F238E27FC236}">
                  <a16:creationId xmlns:a16="http://schemas.microsoft.com/office/drawing/2014/main" id="{D984EEAB-196A-719E-0347-13160471689A}"/>
                </a:ext>
              </a:extLst>
            </p:cNvPr>
            <p:cNvSpPr/>
            <p:nvPr/>
          </p:nvSpPr>
          <p:spPr bwMode="auto">
            <a:xfrm>
              <a:off x="3765" y="2026"/>
              <a:ext cx="104" cy="104"/>
            </a:xfrm>
            <a:custGeom>
              <a:avLst/>
              <a:gdLst>
                <a:gd name="T0" fmla="*/ 2 w 23"/>
                <a:gd name="T1" fmla="*/ 22 h 23"/>
                <a:gd name="T2" fmla="*/ 0 w 23"/>
                <a:gd name="T3" fmla="*/ 23 h 23"/>
                <a:gd name="T4" fmla="*/ 23 w 23"/>
                <a:gd name="T5" fmla="*/ 0 h 23"/>
                <a:gd name="T6" fmla="*/ 4 w 23"/>
                <a:gd name="T7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2" y="22"/>
                  </a:moveTo>
                  <a:cubicBezTo>
                    <a:pt x="1" y="22"/>
                    <a:pt x="1" y="23"/>
                    <a:pt x="0" y="23"/>
                  </a:cubicBezTo>
                  <a:cubicBezTo>
                    <a:pt x="5" y="14"/>
                    <a:pt x="13" y="5"/>
                    <a:pt x="23" y="0"/>
                  </a:cubicBezTo>
                  <a:cubicBezTo>
                    <a:pt x="15" y="4"/>
                    <a:pt x="9" y="13"/>
                    <a:pt x="4" y="19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5" name="Freeform 205">
              <a:extLst>
                <a:ext uri="{FF2B5EF4-FFF2-40B4-BE49-F238E27FC236}">
                  <a16:creationId xmlns:a16="http://schemas.microsoft.com/office/drawing/2014/main" id="{7C4B539F-072C-F6B2-5FC3-DED637964FF5}"/>
                </a:ext>
              </a:extLst>
            </p:cNvPr>
            <p:cNvSpPr/>
            <p:nvPr/>
          </p:nvSpPr>
          <p:spPr bwMode="auto">
            <a:xfrm>
              <a:off x="3797" y="2184"/>
              <a:ext cx="177" cy="9"/>
            </a:xfrm>
            <a:custGeom>
              <a:avLst/>
              <a:gdLst>
                <a:gd name="T0" fmla="*/ 0 w 39"/>
                <a:gd name="T1" fmla="*/ 2 h 2"/>
                <a:gd name="T2" fmla="*/ 39 w 39"/>
                <a:gd name="T3" fmla="*/ 1 h 2"/>
                <a:gd name="T4" fmla="*/ 10 w 39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">
                  <a:moveTo>
                    <a:pt x="0" y="2"/>
                  </a:moveTo>
                  <a:cubicBezTo>
                    <a:pt x="10" y="2"/>
                    <a:pt x="27" y="1"/>
                    <a:pt x="39" y="1"/>
                  </a:cubicBezTo>
                  <a:cubicBezTo>
                    <a:pt x="30" y="1"/>
                    <a:pt x="20" y="0"/>
                    <a:pt x="10" y="0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6" name="Freeform 206">
              <a:extLst>
                <a:ext uri="{FF2B5EF4-FFF2-40B4-BE49-F238E27FC236}">
                  <a16:creationId xmlns:a16="http://schemas.microsoft.com/office/drawing/2014/main" id="{EFCC0872-2E10-934F-31C6-07E1BAC247D6}"/>
                </a:ext>
              </a:extLst>
            </p:cNvPr>
            <p:cNvSpPr/>
            <p:nvPr/>
          </p:nvSpPr>
          <p:spPr bwMode="auto">
            <a:xfrm>
              <a:off x="4079" y="2189"/>
              <a:ext cx="173" cy="18"/>
            </a:xfrm>
            <a:custGeom>
              <a:avLst/>
              <a:gdLst>
                <a:gd name="T0" fmla="*/ 1 w 38"/>
                <a:gd name="T1" fmla="*/ 3 h 4"/>
                <a:gd name="T2" fmla="*/ 38 w 38"/>
                <a:gd name="T3" fmla="*/ 4 h 4"/>
                <a:gd name="T4" fmla="*/ 0 w 3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4">
                  <a:moveTo>
                    <a:pt x="1" y="3"/>
                  </a:moveTo>
                  <a:cubicBezTo>
                    <a:pt x="14" y="3"/>
                    <a:pt x="26" y="4"/>
                    <a:pt x="38" y="4"/>
                  </a:cubicBezTo>
                  <a:cubicBezTo>
                    <a:pt x="29" y="2"/>
                    <a:pt x="6" y="0"/>
                    <a:pt x="0" y="4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7" name="Freeform 207">
              <a:extLst>
                <a:ext uri="{FF2B5EF4-FFF2-40B4-BE49-F238E27FC236}">
                  <a16:creationId xmlns:a16="http://schemas.microsoft.com/office/drawing/2014/main" id="{F0D69A24-7EC2-FF11-7558-C01903CD8C10}"/>
                </a:ext>
              </a:extLst>
            </p:cNvPr>
            <p:cNvSpPr/>
            <p:nvPr/>
          </p:nvSpPr>
          <p:spPr bwMode="auto">
            <a:xfrm>
              <a:off x="4375" y="2044"/>
              <a:ext cx="54" cy="267"/>
            </a:xfrm>
            <a:custGeom>
              <a:avLst/>
              <a:gdLst>
                <a:gd name="T0" fmla="*/ 11 w 12"/>
                <a:gd name="T1" fmla="*/ 0 h 59"/>
                <a:gd name="T2" fmla="*/ 10 w 12"/>
                <a:gd name="T3" fmla="*/ 32 h 59"/>
                <a:gd name="T4" fmla="*/ 0 w 12"/>
                <a:gd name="T5" fmla="*/ 59 h 59"/>
                <a:gd name="T6" fmla="*/ 12 w 12"/>
                <a:gd name="T7" fmla="*/ 2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59">
                  <a:moveTo>
                    <a:pt x="11" y="0"/>
                  </a:moveTo>
                  <a:cubicBezTo>
                    <a:pt x="11" y="10"/>
                    <a:pt x="12" y="22"/>
                    <a:pt x="10" y="32"/>
                  </a:cubicBezTo>
                  <a:cubicBezTo>
                    <a:pt x="8" y="42"/>
                    <a:pt x="3" y="50"/>
                    <a:pt x="0" y="59"/>
                  </a:cubicBezTo>
                  <a:cubicBezTo>
                    <a:pt x="2" y="48"/>
                    <a:pt x="9" y="37"/>
                    <a:pt x="12" y="26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8" name="Freeform 208">
              <a:extLst>
                <a:ext uri="{FF2B5EF4-FFF2-40B4-BE49-F238E27FC236}">
                  <a16:creationId xmlns:a16="http://schemas.microsoft.com/office/drawing/2014/main" id="{9EB3767F-4A42-D655-16B4-71C48CA1F861}"/>
                </a:ext>
              </a:extLst>
            </p:cNvPr>
            <p:cNvSpPr/>
            <p:nvPr/>
          </p:nvSpPr>
          <p:spPr bwMode="auto">
            <a:xfrm>
              <a:off x="4024" y="2284"/>
              <a:ext cx="50" cy="262"/>
            </a:xfrm>
            <a:custGeom>
              <a:avLst/>
              <a:gdLst>
                <a:gd name="T0" fmla="*/ 1 w 11"/>
                <a:gd name="T1" fmla="*/ 0 h 58"/>
                <a:gd name="T2" fmla="*/ 11 w 11"/>
                <a:gd name="T3" fmla="*/ 58 h 58"/>
                <a:gd name="T4" fmla="*/ 11 w 11"/>
                <a:gd name="T5" fmla="*/ 5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58">
                  <a:moveTo>
                    <a:pt x="1" y="0"/>
                  </a:moveTo>
                  <a:cubicBezTo>
                    <a:pt x="0" y="20"/>
                    <a:pt x="10" y="39"/>
                    <a:pt x="11" y="58"/>
                  </a:cubicBezTo>
                  <a:cubicBezTo>
                    <a:pt x="11" y="57"/>
                    <a:pt x="11" y="56"/>
                    <a:pt x="11" y="55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69" name="Freeform 209">
              <a:extLst>
                <a:ext uri="{FF2B5EF4-FFF2-40B4-BE49-F238E27FC236}">
                  <a16:creationId xmlns:a16="http://schemas.microsoft.com/office/drawing/2014/main" id="{8C1223D5-2392-0242-60DA-3F04BEE04B02}"/>
                </a:ext>
              </a:extLst>
            </p:cNvPr>
            <p:cNvSpPr/>
            <p:nvPr/>
          </p:nvSpPr>
          <p:spPr bwMode="auto">
            <a:xfrm>
              <a:off x="3883" y="2306"/>
              <a:ext cx="100" cy="235"/>
            </a:xfrm>
            <a:custGeom>
              <a:avLst/>
              <a:gdLst>
                <a:gd name="T0" fmla="*/ 16 w 22"/>
                <a:gd name="T1" fmla="*/ 0 h 52"/>
                <a:gd name="T2" fmla="*/ 18 w 22"/>
                <a:gd name="T3" fmla="*/ 35 h 52"/>
                <a:gd name="T4" fmla="*/ 0 w 22"/>
                <a:gd name="T5" fmla="*/ 36 h 52"/>
                <a:gd name="T6" fmla="*/ 11 w 22"/>
                <a:gd name="T7" fmla="*/ 4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52">
                  <a:moveTo>
                    <a:pt x="16" y="0"/>
                  </a:moveTo>
                  <a:cubicBezTo>
                    <a:pt x="22" y="7"/>
                    <a:pt x="22" y="27"/>
                    <a:pt x="18" y="35"/>
                  </a:cubicBezTo>
                  <a:cubicBezTo>
                    <a:pt x="13" y="43"/>
                    <a:pt x="0" y="52"/>
                    <a:pt x="0" y="36"/>
                  </a:cubicBezTo>
                  <a:cubicBezTo>
                    <a:pt x="2" y="40"/>
                    <a:pt x="6" y="49"/>
                    <a:pt x="11" y="42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70" name="Freeform 210">
              <a:extLst>
                <a:ext uri="{FF2B5EF4-FFF2-40B4-BE49-F238E27FC236}">
                  <a16:creationId xmlns:a16="http://schemas.microsoft.com/office/drawing/2014/main" id="{49BCBDDD-0996-AE20-AA63-B07B8CBFD07E}"/>
                </a:ext>
              </a:extLst>
            </p:cNvPr>
            <p:cNvSpPr/>
            <p:nvPr/>
          </p:nvSpPr>
          <p:spPr bwMode="auto">
            <a:xfrm>
              <a:off x="4120" y="2347"/>
              <a:ext cx="100" cy="108"/>
            </a:xfrm>
            <a:custGeom>
              <a:avLst/>
              <a:gdLst>
                <a:gd name="T0" fmla="*/ 0 w 22"/>
                <a:gd name="T1" fmla="*/ 0 h 24"/>
                <a:gd name="T2" fmla="*/ 9 w 22"/>
                <a:gd name="T3" fmla="*/ 22 h 24"/>
                <a:gd name="T4" fmla="*/ 17 w 22"/>
                <a:gd name="T5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4">
                  <a:moveTo>
                    <a:pt x="0" y="0"/>
                  </a:moveTo>
                  <a:cubicBezTo>
                    <a:pt x="0" y="6"/>
                    <a:pt x="3" y="18"/>
                    <a:pt x="9" y="22"/>
                  </a:cubicBezTo>
                  <a:cubicBezTo>
                    <a:pt x="14" y="24"/>
                    <a:pt x="22" y="21"/>
                    <a:pt x="17" y="14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71" name="Freeform 211">
              <a:extLst>
                <a:ext uri="{FF2B5EF4-FFF2-40B4-BE49-F238E27FC236}">
                  <a16:creationId xmlns:a16="http://schemas.microsoft.com/office/drawing/2014/main" id="{B0881E9E-CDF0-9CDE-D360-5F8E53D554C0}"/>
                </a:ext>
              </a:extLst>
            </p:cNvPr>
            <p:cNvSpPr/>
            <p:nvPr/>
          </p:nvSpPr>
          <p:spPr bwMode="auto">
            <a:xfrm>
              <a:off x="3874" y="1317"/>
              <a:ext cx="32" cy="14"/>
            </a:xfrm>
            <a:custGeom>
              <a:avLst/>
              <a:gdLst>
                <a:gd name="T0" fmla="*/ 0 w 7"/>
                <a:gd name="T1" fmla="*/ 0 h 3"/>
                <a:gd name="T2" fmla="*/ 7 w 7"/>
                <a:gd name="T3" fmla="*/ 3 h 3"/>
                <a:gd name="T4" fmla="*/ 0 w 7"/>
                <a:gd name="T5" fmla="*/ 2 h 3"/>
                <a:gd name="T6" fmla="*/ 7 w 7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0" y="0"/>
                  </a:moveTo>
                  <a:cubicBezTo>
                    <a:pt x="2" y="0"/>
                    <a:pt x="5" y="2"/>
                    <a:pt x="7" y="3"/>
                  </a:cubicBezTo>
                  <a:cubicBezTo>
                    <a:pt x="5" y="3"/>
                    <a:pt x="2" y="3"/>
                    <a:pt x="0" y="2"/>
                  </a:cubicBezTo>
                  <a:cubicBezTo>
                    <a:pt x="2" y="2"/>
                    <a:pt x="4" y="2"/>
                    <a:pt x="7" y="2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  <p:sp>
          <p:nvSpPr>
            <p:cNvPr id="72" name="Freeform 212">
              <a:extLst>
                <a:ext uri="{FF2B5EF4-FFF2-40B4-BE49-F238E27FC236}">
                  <a16:creationId xmlns:a16="http://schemas.microsoft.com/office/drawing/2014/main" id="{F04B031B-A579-5A5E-4781-B92DE48DFE47}"/>
                </a:ext>
              </a:extLst>
            </p:cNvPr>
            <p:cNvSpPr/>
            <p:nvPr/>
          </p:nvSpPr>
          <p:spPr bwMode="auto">
            <a:xfrm>
              <a:off x="4079" y="1308"/>
              <a:ext cx="68" cy="23"/>
            </a:xfrm>
            <a:custGeom>
              <a:avLst/>
              <a:gdLst>
                <a:gd name="T0" fmla="*/ 15 w 15"/>
                <a:gd name="T1" fmla="*/ 0 h 5"/>
                <a:gd name="T2" fmla="*/ 0 w 15"/>
                <a:gd name="T3" fmla="*/ 4 h 5"/>
                <a:gd name="T4" fmla="*/ 14 w 15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5">
                  <a:moveTo>
                    <a:pt x="15" y="0"/>
                  </a:moveTo>
                  <a:cubicBezTo>
                    <a:pt x="10" y="0"/>
                    <a:pt x="5" y="3"/>
                    <a:pt x="0" y="4"/>
                  </a:cubicBezTo>
                  <a:cubicBezTo>
                    <a:pt x="5" y="5"/>
                    <a:pt x="10" y="4"/>
                    <a:pt x="14" y="2"/>
                  </a:cubicBezTo>
                </a:path>
              </a:pathLst>
            </a:custGeom>
            <a:noFill/>
            <a:ln w="7938" cap="rnd">
              <a:solidFill>
                <a:srgbClr val="666666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仓耳青禾体-谷力 W05"/>
                <a:ea typeface="仓耳青禾体-谷力 W05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6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1695450"/>
            <a:ext cx="5286375" cy="459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6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34125" y="1695450"/>
            <a:ext cx="5286375" cy="45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 txBox="1"/>
          <p:nvPr/>
        </p:nvSpPr>
        <p:spPr>
          <a:xfrm>
            <a:off x="914400" y="2038350"/>
            <a:ext cx="4830603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745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案例 1: 生日悖论</a:t>
            </a:r>
            <a:endParaRPr/>
          </a:p>
        </p:txBody>
      </p:sp>
      <p:sp>
        <p:nvSpPr>
          <p:cNvPr id="132" name="Google Shape;132;p16"/>
          <p:cNvSpPr txBox="1"/>
          <p:nvPr/>
        </p:nvSpPr>
        <p:spPr>
          <a:xfrm>
            <a:off x="914400" y="2590800"/>
            <a:ext cx="4600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提示: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"Adam Tauman Kalai的生日是什么时候？"</a:t>
            </a:r>
            <a:endParaRPr/>
          </a:p>
        </p:txBody>
      </p:sp>
      <p:sp>
        <p:nvSpPr>
          <p:cNvPr id="133" name="Google Shape;133;p16"/>
          <p:cNvSpPr txBox="1"/>
          <p:nvPr/>
        </p:nvSpPr>
        <p:spPr>
          <a:xfrm>
            <a:off x="914400" y="3086100"/>
            <a:ext cx="4600575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结果 (DeepSeek-V3):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三次尝试给出三个不同错误日期 (03-07, 15-06, 01-01)。</a:t>
            </a:r>
            <a:endParaRPr/>
          </a:p>
        </p:txBody>
      </p:sp>
      <p:sp>
        <p:nvSpPr>
          <p:cNvPr id="134" name="Google Shape;134;p16"/>
          <p:cNvSpPr txBox="1"/>
          <p:nvPr/>
        </p:nvSpPr>
        <p:spPr>
          <a:xfrm>
            <a:off x="914400" y="3867150"/>
            <a:ext cx="4600575" cy="548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B91C1C"/>
                </a:solidFill>
                <a:latin typeface="Noto Sans SC"/>
                <a:ea typeface="Noto Sans SC"/>
                <a:cs typeface="Noto Sans SC"/>
                <a:sym typeface="Noto Sans SC"/>
              </a:rPr>
              <a:t>结论:</a:t>
            </a:r>
            <a:r>
              <a:rPr lang="en-US" sz="1350" b="0" i="0" u="none" strike="noStrike" cap="none">
                <a:solidFill>
                  <a:srgbClr val="B91C1C"/>
                </a:solidFill>
                <a:latin typeface="Noto Sans SC"/>
                <a:ea typeface="Noto Sans SC"/>
                <a:cs typeface="Noto Sans SC"/>
                <a:sym typeface="Noto Sans SC"/>
              </a:rPr>
              <a:t> 即使被明确要求，模型也未能承认其"认知不确定性"，而是选择了捏造。</a:t>
            </a:r>
            <a:endParaRPr/>
          </a:p>
        </p:txBody>
      </p:sp>
      <p:sp>
        <p:nvSpPr>
          <p:cNvPr id="135" name="Google Shape;135;p16"/>
          <p:cNvSpPr txBox="1"/>
          <p:nvPr/>
        </p:nvSpPr>
        <p:spPr>
          <a:xfrm>
            <a:off x="6677025" y="2038350"/>
            <a:ext cx="4830603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745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案例 2: 计数逻辑</a:t>
            </a:r>
            <a:endParaRPr/>
          </a:p>
        </p:txBody>
      </p:sp>
      <p:sp>
        <p:nvSpPr>
          <p:cNvPr id="136" name="Google Shape;136;p16"/>
          <p:cNvSpPr txBox="1"/>
          <p:nvPr/>
        </p:nvSpPr>
        <p:spPr>
          <a:xfrm>
            <a:off x="6677025" y="2590800"/>
            <a:ext cx="4600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提示: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"DEEPSEEK 中有几个 D？"</a:t>
            </a:r>
            <a:endParaRPr/>
          </a:p>
        </p:txBody>
      </p:sp>
      <p:sp>
        <p:nvSpPr>
          <p:cNvPr id="137" name="Google Shape;137;p16"/>
          <p:cNvSpPr txBox="1"/>
          <p:nvPr/>
        </p:nvSpPr>
        <p:spPr>
          <a:xfrm>
            <a:off x="6677025" y="3086100"/>
            <a:ext cx="4600575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结果: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基础模型回答 "2" 或 "3"。只有通过思维链(CoT)才能正确回答。</a:t>
            </a:r>
            <a:endParaRPr/>
          </a:p>
        </p:txBody>
      </p:sp>
      <p:sp>
        <p:nvSpPr>
          <p:cNvPr id="138" name="Google Shape;138;p16"/>
          <p:cNvSpPr txBox="1"/>
          <p:nvPr/>
        </p:nvSpPr>
        <p:spPr>
          <a:xfrm>
            <a:off x="6677025" y="3867150"/>
            <a:ext cx="4600575" cy="27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1" i="0" u="none" strike="noStrike" cap="none">
                <a:solidFill>
                  <a:srgbClr val="B91C1C"/>
                </a:solidFill>
                <a:latin typeface="Noto Sans SC"/>
                <a:ea typeface="Noto Sans SC"/>
                <a:cs typeface="Noto Sans SC"/>
                <a:sym typeface="Noto Sans SC"/>
              </a:rPr>
              <a:t>结论:</a:t>
            </a:r>
            <a:r>
              <a:rPr lang="en-US" sz="1350" b="0" i="0" u="none" strike="noStrike" cap="none">
                <a:solidFill>
                  <a:srgbClr val="B91C1C"/>
                </a:solidFill>
                <a:latin typeface="Noto Sans SC"/>
                <a:ea typeface="Noto Sans SC"/>
                <a:cs typeface="Noto Sans SC"/>
                <a:sym typeface="Noto Sans SC"/>
              </a:rPr>
              <a:t> 这是一种"内在幻觉"，模型的输出与提示本身相矛盾。</a:t>
            </a:r>
            <a:endParaRPr/>
          </a:p>
        </p:txBody>
      </p:sp>
      <p:pic>
        <p:nvPicPr>
          <p:cNvPr id="139" name="Google Shape;139;p16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14400" y="2085975"/>
            <a:ext cx="207466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677025" y="2085975"/>
            <a:ext cx="207466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 txBox="1"/>
          <p:nvPr/>
        </p:nvSpPr>
        <p:spPr>
          <a:xfrm>
            <a:off x="571500" y="628650"/>
            <a:ext cx="11601450" cy="54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案例研究：SOTA 模型的失败</a:t>
            </a: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571500" y="1304925"/>
            <a:ext cx="11049000" cy="9525"/>
          </a:xfrm>
          <a:prstGeom prst="rect">
            <a:avLst/>
          </a:prstGeom>
          <a:solidFill>
            <a:srgbClr val="D1D5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7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7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1800225"/>
            <a:ext cx="11049000" cy="331455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7"/>
          <p:cNvSpPr txBox="1"/>
          <p:nvPr/>
        </p:nvSpPr>
        <p:spPr>
          <a:xfrm>
            <a:off x="925353" y="2400300"/>
            <a:ext cx="10341292" cy="731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理论起源</a:t>
            </a:r>
            <a:endParaRPr/>
          </a:p>
        </p:txBody>
      </p:sp>
      <p:sp>
        <p:nvSpPr>
          <p:cNvPr id="150" name="Google Shape;150;p17"/>
          <p:cNvSpPr txBox="1"/>
          <p:nvPr/>
        </p:nvSpPr>
        <p:spPr>
          <a:xfrm>
            <a:off x="1171575" y="3322290"/>
            <a:ext cx="9848850" cy="426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1" u="none" strike="noStrike" cap="none">
                <a:solidFill>
                  <a:srgbClr val="4B5563"/>
                </a:solidFill>
                <a:latin typeface="Arial"/>
                <a:ea typeface="Arial"/>
                <a:cs typeface="Arial"/>
                <a:sym typeface="Arial"/>
              </a:rPr>
              <a:t>作为二元分类错误的生成式错误</a:t>
            </a:r>
            <a:endParaRPr/>
          </a:p>
        </p:txBody>
      </p:sp>
      <p:sp>
        <p:nvSpPr>
          <p:cNvPr id="151" name="Google Shape;151;p17"/>
          <p:cNvSpPr txBox="1"/>
          <p:nvPr/>
        </p:nvSpPr>
        <p:spPr>
          <a:xfrm>
            <a:off x="1171575" y="4034730"/>
            <a:ext cx="984885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核心方法</a:t>
            </a:r>
            <a:r>
              <a:rPr lang="en-US" sz="18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："</a:t>
            </a:r>
            <a:r>
              <a:rPr lang="en-US" sz="18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是否有效</a:t>
            </a:r>
            <a:r>
              <a:rPr lang="en-US" sz="1800" b="0" i="0" u="none" strike="noStrike" cap="none" dirty="0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" </a:t>
            </a:r>
            <a:r>
              <a:rPr lang="en-US" sz="1800" b="0" i="0" u="none" strike="noStrike" cap="none" dirty="0">
                <a:solidFill>
                  <a:srgbClr val="374151"/>
                </a:solidFill>
                <a:latin typeface="JetBrains Mono Light" panose="02000009000000000000" pitchFamily="49" charset="0"/>
                <a:ea typeface="JetBrains Mono Light" panose="02000009000000000000" pitchFamily="49" charset="0"/>
                <a:cs typeface="JetBrains Mono Light" panose="02000009000000000000" pitchFamily="49" charset="0"/>
                <a:sym typeface="Noto Sans SC"/>
              </a:rPr>
              <a:t>(Is-It-Valid, IIV) </a:t>
            </a:r>
            <a:r>
              <a:rPr lang="en-US" sz="1800" b="0" i="0" u="none" strike="noStrike" cap="none" dirty="0" err="1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归约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8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 txBox="1"/>
          <p:nvPr/>
        </p:nvSpPr>
        <p:spPr>
          <a:xfrm>
            <a:off x="571500" y="2895600"/>
            <a:ext cx="5550693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 dirty="0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1 </a:t>
            </a:r>
            <a:r>
              <a:rPr lang="en-US" sz="2100" b="1" i="0" u="none" strike="noStrike" cap="none" dirty="0" err="1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任意事实与认知不确定性</a:t>
            </a:r>
            <a:endParaRPr dirty="0"/>
          </a:p>
        </p:txBody>
      </p:sp>
      <p:sp>
        <p:nvSpPr>
          <p:cNvPr id="158" name="Google Shape;158;p18"/>
          <p:cNvSpPr txBox="1"/>
          <p:nvPr/>
        </p:nvSpPr>
        <p:spPr>
          <a:xfrm>
            <a:off x="571500" y="3448050"/>
            <a:ext cx="52863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这适用于那些"没有简洁规律"可供学习的任意事实。</a:t>
            </a:r>
            <a:endParaRPr/>
          </a:p>
        </p:txBody>
      </p:sp>
      <p:sp>
        <p:nvSpPr>
          <p:cNvPr id="159" name="Google Shape;159;p18"/>
          <p:cNvSpPr txBox="1"/>
          <p:nvPr/>
        </p:nvSpPr>
        <p:spPr>
          <a:xfrm>
            <a:off x="571500" y="3943350"/>
            <a:ext cx="5286375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关键概念是</a:t>
            </a: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"单一出现率 (Singleton Rate)"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：某个知识点在训练语料中恰好只出现一次的频率。</a:t>
            </a:r>
            <a:endParaRPr/>
          </a:p>
        </p:txBody>
      </p:sp>
      <p:sp>
        <p:nvSpPr>
          <p:cNvPr id="160" name="Google Shape;160;p18"/>
          <p:cNvSpPr txBox="1"/>
          <p:nvPr/>
        </p:nvSpPr>
        <p:spPr>
          <a:xfrm>
            <a:off x="6334125" y="2743200"/>
            <a:ext cx="5550693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2 差模型与表征局限性</a:t>
            </a:r>
            <a:endParaRPr/>
          </a:p>
        </p:txBody>
      </p:sp>
      <p:sp>
        <p:nvSpPr>
          <p:cNvPr id="161" name="Google Shape;161;p18"/>
          <p:cNvSpPr txBox="1"/>
          <p:nvPr/>
        </p:nvSpPr>
        <p:spPr>
          <a:xfrm>
            <a:off x="6334125" y="3295650"/>
            <a:ext cx="52863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例如 "DEEPSEEK" 计数失败。</a:t>
            </a:r>
            <a:endParaRPr/>
          </a:p>
        </p:txBody>
      </p:sp>
      <p:sp>
        <p:nvSpPr>
          <p:cNvPr id="162" name="Google Shape;162;p18"/>
          <p:cNvSpPr txBox="1"/>
          <p:nvPr/>
        </p:nvSpPr>
        <p:spPr>
          <a:xfrm>
            <a:off x="6334125" y="3790950"/>
            <a:ext cx="528637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根本原因: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现代 Tokenizer 将单词分解为 "D", "EEP", "SEEK" 等词元。模型在"词元"层面操作，因此在概念上无法精确执行"字符"层面的计数任务。</a:t>
            </a:r>
            <a:endParaRPr/>
          </a:p>
        </p:txBody>
      </p:sp>
      <p:sp>
        <p:nvSpPr>
          <p:cNvPr id="163" name="Google Shape;163;p18"/>
          <p:cNvSpPr txBox="1"/>
          <p:nvPr/>
        </p:nvSpPr>
        <p:spPr>
          <a:xfrm>
            <a:off x="571500" y="628650"/>
            <a:ext cx="11601450" cy="54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预训练错误(幻觉)的统计驱动因素</a:t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571500" y="1304925"/>
            <a:ext cx="11049000" cy="9525"/>
          </a:xfrm>
          <a:prstGeom prst="rect">
            <a:avLst/>
          </a:prstGeom>
          <a:solidFill>
            <a:srgbClr val="D1D5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9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9"/>
          <p:cNvSpPr txBox="1"/>
          <p:nvPr/>
        </p:nvSpPr>
        <p:spPr>
          <a:xfrm>
            <a:off x="1372189" y="2696170"/>
            <a:ext cx="3246945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b="1" i="0" u="none" strike="noStrike" cap="none" dirty="0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20%</a:t>
            </a:r>
            <a:endParaRPr dirty="0"/>
          </a:p>
        </p:txBody>
      </p:sp>
      <p:sp>
        <p:nvSpPr>
          <p:cNvPr id="171" name="Google Shape;171;p19"/>
          <p:cNvSpPr txBox="1"/>
          <p:nvPr/>
        </p:nvSpPr>
        <p:spPr>
          <a:xfrm>
            <a:off x="5029397" y="3067050"/>
            <a:ext cx="6000750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7F1D1D"/>
                </a:solidFill>
                <a:latin typeface="Arial"/>
                <a:ea typeface="Arial"/>
                <a:cs typeface="Arial"/>
                <a:sym typeface="Arial"/>
              </a:rPr>
              <a:t>幻觉率下限</a:t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5029397" y="3619500"/>
            <a:ext cx="57150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理论预测：如果训练数据中 20% 的事实只出现过一次(Singletons)，那么基础模型在这些事实上的幻觉率至少为 20%。</a:t>
            </a:r>
            <a:endParaRPr/>
          </a:p>
        </p:txBody>
      </p:sp>
      <p:sp>
        <p:nvSpPr>
          <p:cNvPr id="173" name="Google Shape;173;p19"/>
          <p:cNvSpPr txBox="1"/>
          <p:nvPr/>
        </p:nvSpPr>
        <p:spPr>
          <a:xfrm>
            <a:off x="571500" y="628650"/>
            <a:ext cx="11601450" cy="54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单一出现率 (Singleton Rate) 的预测</a:t>
            </a: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571500" y="1304925"/>
            <a:ext cx="11049000" cy="9525"/>
          </a:xfrm>
          <a:prstGeom prst="rect">
            <a:avLst/>
          </a:prstGeom>
          <a:solidFill>
            <a:srgbClr val="D1D5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0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476500"/>
            <a:ext cx="5286375" cy="381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0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34125" y="2476500"/>
            <a:ext cx="5286375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 txBox="1"/>
          <p:nvPr/>
        </p:nvSpPr>
        <p:spPr>
          <a:xfrm>
            <a:off x="571500" y="1885950"/>
            <a:ext cx="11049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如果"承认不确定性(IDK)"得 0 分，"猜测"得 1 分(有机会猜对)，模型会被激励去猜测。</a:t>
            </a:r>
            <a:endParaRPr/>
          </a:p>
        </p:txBody>
      </p:sp>
      <p:sp>
        <p:nvSpPr>
          <p:cNvPr id="183" name="Google Shape;183;p20"/>
          <p:cNvSpPr txBox="1"/>
          <p:nvPr/>
        </p:nvSpPr>
        <p:spPr>
          <a:xfrm>
            <a:off x="914400" y="2847975"/>
            <a:ext cx="4830603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15803D"/>
                </a:solidFill>
                <a:latin typeface="Arial"/>
                <a:ea typeface="Arial"/>
                <a:cs typeface="Arial"/>
                <a:sym typeface="Arial"/>
              </a:rPr>
              <a:t>模型 A: 诚实模型</a:t>
            </a:r>
            <a:endParaRPr/>
          </a:p>
        </p:txBody>
      </p:sp>
      <p:sp>
        <p:nvSpPr>
          <p:cNvPr id="184" name="Google Shape;184;p20"/>
          <p:cNvSpPr txBox="1"/>
          <p:nvPr/>
        </p:nvSpPr>
        <p:spPr>
          <a:xfrm>
            <a:off x="914400" y="3400425"/>
            <a:ext cx="4600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策略: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不确定时回答 "IDK"。</a:t>
            </a:r>
            <a:endParaRPr/>
          </a:p>
        </p:txBody>
      </p:sp>
      <p:sp>
        <p:nvSpPr>
          <p:cNvPr id="185" name="Google Shape;185;p20"/>
          <p:cNvSpPr txBox="1"/>
          <p:nvPr/>
        </p:nvSpPr>
        <p:spPr>
          <a:xfrm>
            <a:off x="914400" y="4048125"/>
            <a:ext cx="4600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得分: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0 分 (惩罚诚实)</a:t>
            </a:r>
            <a:endParaRPr/>
          </a:p>
        </p:txBody>
      </p:sp>
      <p:sp>
        <p:nvSpPr>
          <p:cNvPr id="186" name="Google Shape;186;p20"/>
          <p:cNvSpPr txBox="1"/>
          <p:nvPr/>
        </p:nvSpPr>
        <p:spPr>
          <a:xfrm>
            <a:off x="914400" y="4543425"/>
            <a:ext cx="4600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在所有 0-1 评分基准上得分较低。</a:t>
            </a:r>
            <a:endParaRPr/>
          </a:p>
        </p:txBody>
      </p:sp>
      <p:sp>
        <p:nvSpPr>
          <p:cNvPr id="187" name="Google Shape;187;p20"/>
          <p:cNvSpPr txBox="1"/>
          <p:nvPr/>
        </p:nvSpPr>
        <p:spPr>
          <a:xfrm>
            <a:off x="6677025" y="2847975"/>
            <a:ext cx="4830603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B91C1C"/>
                </a:solidFill>
                <a:latin typeface="Arial"/>
                <a:ea typeface="Arial"/>
                <a:cs typeface="Arial"/>
                <a:sym typeface="Arial"/>
              </a:rPr>
              <a:t>模型 B: "应试者"模型</a:t>
            </a:r>
            <a:endParaRPr/>
          </a:p>
        </p:txBody>
      </p:sp>
      <p:sp>
        <p:nvSpPr>
          <p:cNvPr id="188" name="Google Shape;188;p20"/>
          <p:cNvSpPr txBox="1"/>
          <p:nvPr/>
        </p:nvSpPr>
        <p:spPr>
          <a:xfrm>
            <a:off x="6677025" y="3400425"/>
            <a:ext cx="4600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策略: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总是猜测最可能的答案。</a:t>
            </a:r>
            <a:endParaRPr/>
          </a:p>
        </p:txBody>
      </p:sp>
      <p:sp>
        <p:nvSpPr>
          <p:cNvPr id="189" name="Google Shape;189;p20"/>
          <p:cNvSpPr txBox="1"/>
          <p:nvPr/>
        </p:nvSpPr>
        <p:spPr>
          <a:xfrm>
            <a:off x="6677025" y="4048125"/>
            <a:ext cx="4600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得分:</a:t>
            </a: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 &gt; 0 分 (奖励猜测)</a:t>
            </a:r>
            <a:endParaRPr/>
          </a:p>
        </p:txBody>
      </p:sp>
      <p:sp>
        <p:nvSpPr>
          <p:cNvPr id="190" name="Google Shape;190;p20"/>
          <p:cNvSpPr txBox="1"/>
          <p:nvPr/>
        </p:nvSpPr>
        <p:spPr>
          <a:xfrm>
            <a:off x="6677025" y="4543425"/>
            <a:ext cx="4600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74151"/>
                </a:solidFill>
                <a:latin typeface="Noto Sans SC"/>
                <a:ea typeface="Noto Sans SC"/>
                <a:cs typeface="Noto Sans SC"/>
                <a:sym typeface="Noto Sans SC"/>
              </a:rPr>
              <a:t>期望得分更高，因此在排行榜上胜出。</a:t>
            </a:r>
            <a:endParaRPr/>
          </a:p>
        </p:txBody>
      </p:sp>
      <p:sp>
        <p:nvSpPr>
          <p:cNvPr id="191" name="Google Shape;191;p20"/>
          <p:cNvSpPr txBox="1"/>
          <p:nvPr/>
        </p:nvSpPr>
        <p:spPr>
          <a:xfrm>
            <a:off x="571500" y="628650"/>
            <a:ext cx="11601450" cy="54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二元 0-1 评分的激励错位</a:t>
            </a: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571500" y="1304925"/>
            <a:ext cx="11049000" cy="9525"/>
          </a:xfrm>
          <a:prstGeom prst="rect">
            <a:avLst/>
          </a:prstGeom>
          <a:solidFill>
            <a:srgbClr val="D1D5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1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1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1695450"/>
            <a:ext cx="11049000" cy="45910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9" name="Google Shape;199;p21"/>
          <p:cNvGraphicFramePr/>
          <p:nvPr/>
        </p:nvGraphicFramePr>
        <p:xfrm>
          <a:off x="571500" y="2447925"/>
          <a:ext cx="11049000" cy="2476500"/>
        </p:xfrm>
        <a:graphic>
          <a:graphicData uri="http://schemas.openxmlformats.org/drawingml/2006/table">
            <a:tbl>
              <a:tblPr firstRow="1" bandRow="1">
                <a:noFill/>
                <a:tableStyleId>{85D27432-A470-4F93-9F6E-0FFF7D5163AC}</a:tableStyleId>
              </a:tblPr>
              <a:tblGrid>
                <a:gridCol w="347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5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00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111827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基准测试 (Benchmark)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4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111827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评分方法 (Scoring)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4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111827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二元评分? (0/1)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4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111827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IDK 得分?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GPQA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多项选择准确率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是</a:t>
                      </a:r>
                      <a:endParaRPr/>
                    </a:p>
                  </a:txBody>
                  <a:tcPr marL="232925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无 (0分)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MMLU-Pro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多项选择准确率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是</a:t>
                      </a:r>
                      <a:endParaRPr/>
                    </a:p>
                  </a:txBody>
                  <a:tcPr marL="232925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无 (0分)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SWE-bench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补丁通过单元测试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是</a:t>
                      </a:r>
                      <a:endParaRPr/>
                    </a:p>
                  </a:txBody>
                  <a:tcPr marL="232925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无 (0分)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Omni-MATH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等价性评分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是</a:t>
                      </a:r>
                      <a:endParaRPr/>
                    </a:p>
                  </a:txBody>
                  <a:tcPr marL="232925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Noto Sans SC"/>
                          <a:ea typeface="Noto Sans SC"/>
                          <a:cs typeface="Noto Sans SC"/>
                          <a:sym typeface="Noto Sans SC"/>
                        </a:rPr>
                        <a:t>无 (0分)</a:t>
                      </a:r>
                      <a:endParaRPr/>
                    </a:p>
                  </a:txBody>
                  <a:tcPr marL="63500" marR="63500" marT="25400" marB="254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00" name="Google Shape;200;p21"/>
          <p:cNvSpPr/>
          <p:nvPr/>
        </p:nvSpPr>
        <p:spPr>
          <a:xfrm>
            <a:off x="571500" y="2924175"/>
            <a:ext cx="3477815" cy="19050"/>
          </a:xfrm>
          <a:prstGeom prst="rect">
            <a:avLst/>
          </a:prstGeom>
          <a:solidFill>
            <a:srgbClr val="7F1D1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1"/>
          <p:cNvSpPr/>
          <p:nvPr/>
        </p:nvSpPr>
        <p:spPr>
          <a:xfrm>
            <a:off x="4049315" y="2924175"/>
            <a:ext cx="2995612" cy="19050"/>
          </a:xfrm>
          <a:prstGeom prst="rect">
            <a:avLst/>
          </a:prstGeom>
          <a:solidFill>
            <a:srgbClr val="7F1D1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1"/>
          <p:cNvSpPr/>
          <p:nvPr/>
        </p:nvSpPr>
        <p:spPr>
          <a:xfrm>
            <a:off x="7044928" y="2924175"/>
            <a:ext cx="2575470" cy="19050"/>
          </a:xfrm>
          <a:prstGeom prst="rect">
            <a:avLst/>
          </a:prstGeom>
          <a:solidFill>
            <a:srgbClr val="7F1D1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1"/>
          <p:cNvSpPr/>
          <p:nvPr/>
        </p:nvSpPr>
        <p:spPr>
          <a:xfrm>
            <a:off x="9620398" y="2924175"/>
            <a:ext cx="2000101" cy="19050"/>
          </a:xfrm>
          <a:prstGeom prst="rect">
            <a:avLst/>
          </a:prstGeom>
          <a:solidFill>
            <a:srgbClr val="7F1D1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1"/>
          <p:cNvSpPr/>
          <p:nvPr/>
        </p:nvSpPr>
        <p:spPr>
          <a:xfrm>
            <a:off x="571500" y="3433762"/>
            <a:ext cx="3477815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1"/>
          <p:cNvSpPr/>
          <p:nvPr/>
        </p:nvSpPr>
        <p:spPr>
          <a:xfrm>
            <a:off x="4049315" y="3433762"/>
            <a:ext cx="2995612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1"/>
          <p:cNvSpPr/>
          <p:nvPr/>
        </p:nvSpPr>
        <p:spPr>
          <a:xfrm>
            <a:off x="7044928" y="3433762"/>
            <a:ext cx="2575470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1"/>
          <p:cNvSpPr/>
          <p:nvPr/>
        </p:nvSpPr>
        <p:spPr>
          <a:xfrm>
            <a:off x="9620398" y="3433762"/>
            <a:ext cx="2000101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1"/>
          <p:cNvSpPr/>
          <p:nvPr/>
        </p:nvSpPr>
        <p:spPr>
          <a:xfrm>
            <a:off x="571500" y="3929062"/>
            <a:ext cx="3477815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1"/>
          <p:cNvSpPr/>
          <p:nvPr/>
        </p:nvSpPr>
        <p:spPr>
          <a:xfrm>
            <a:off x="4049315" y="3929062"/>
            <a:ext cx="2995612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1"/>
          <p:cNvSpPr/>
          <p:nvPr/>
        </p:nvSpPr>
        <p:spPr>
          <a:xfrm>
            <a:off x="7044928" y="3929062"/>
            <a:ext cx="2575470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9620398" y="3929062"/>
            <a:ext cx="2000101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571500" y="4424362"/>
            <a:ext cx="3477815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1"/>
          <p:cNvSpPr/>
          <p:nvPr/>
        </p:nvSpPr>
        <p:spPr>
          <a:xfrm>
            <a:off x="4049315" y="4424362"/>
            <a:ext cx="2995612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7044928" y="4424362"/>
            <a:ext cx="2575470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9620398" y="4424362"/>
            <a:ext cx="2000101" cy="9525"/>
          </a:xfrm>
          <a:prstGeom prst="rect">
            <a:avLst/>
          </a:prstGeom>
          <a:solidFill>
            <a:srgbClr val="E5E7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6" name="Google Shape;216;p2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35428" y="3114675"/>
            <a:ext cx="118616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35428" y="3609975"/>
            <a:ext cx="118616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35428" y="4105275"/>
            <a:ext cx="118616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1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35428" y="4600575"/>
            <a:ext cx="118616" cy="15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1"/>
          <p:cNvSpPr txBox="1"/>
          <p:nvPr/>
        </p:nvSpPr>
        <p:spPr>
          <a:xfrm>
            <a:off x="571500" y="628650"/>
            <a:ext cx="11601450" cy="54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1F2937"/>
                </a:solidFill>
                <a:latin typeface="Arial"/>
                <a:ea typeface="Arial"/>
                <a:cs typeface="Arial"/>
                <a:sym typeface="Arial"/>
              </a:rPr>
              <a:t>主流基准测试分析</a:t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>
            <a:off x="571500" y="1304925"/>
            <a:ext cx="11049000" cy="9525"/>
          </a:xfrm>
          <a:prstGeom prst="rect">
            <a:avLst/>
          </a:prstGeom>
          <a:solidFill>
            <a:srgbClr val="D1D5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1994</Words>
  <Application>Microsoft Office PowerPoint</Application>
  <PresentationFormat>宽屏</PresentationFormat>
  <Paragraphs>106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Noto Sans SC</vt:lpstr>
      <vt:lpstr>仓耳青禾体-谷力 W05</vt:lpstr>
      <vt:lpstr>宋体</vt:lpstr>
      <vt:lpstr>Arial</vt:lpstr>
      <vt:lpstr>Calibri</vt:lpstr>
      <vt:lpstr>JetBrains Mono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WYB WYB</cp:lastModifiedBy>
  <cp:revision>7</cp:revision>
  <dcterms:modified xsi:type="dcterms:W3CDTF">2025-11-21T04:12:56Z</dcterms:modified>
</cp:coreProperties>
</file>